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34" r:id="rId4"/>
    <p:sldMasterId id="2147483846" r:id="rId5"/>
    <p:sldMasterId id="2147483858" r:id="rId6"/>
    <p:sldMasterId id="2147483870" r:id="rId7"/>
  </p:sldMasterIdLst>
  <p:notesMasterIdLst>
    <p:notesMasterId r:id="rId16"/>
  </p:notesMasterIdLst>
  <p:handoutMasterIdLst>
    <p:handoutMasterId r:id="rId17"/>
  </p:handoutMasterIdLst>
  <p:sldIdLst>
    <p:sldId id="469" r:id="rId8"/>
    <p:sldId id="559" r:id="rId9"/>
    <p:sldId id="617" r:id="rId10"/>
    <p:sldId id="621" r:id="rId11"/>
    <p:sldId id="619" r:id="rId12"/>
    <p:sldId id="620" r:id="rId13"/>
    <p:sldId id="627" r:id="rId14"/>
    <p:sldId id="628" r:id="rId1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est" initials="T" lastIdx="3" clrIdx="0"/>
  <p:cmAuthor id="1" name="Shani McKenzie" initials="SAM" lastIdx="2" clrIdx="1"/>
  <p:cmAuthor id="2" name="Arnebya" initials="ARH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91" autoAdjust="0"/>
    <p:restoredTop sz="92916" autoAdjust="0"/>
  </p:normalViewPr>
  <p:slideViewPr>
    <p:cSldViewPr>
      <p:cViewPr>
        <p:scale>
          <a:sx n="66" d="100"/>
          <a:sy n="66" d="100"/>
        </p:scale>
        <p:origin x="-1014" y="-9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4904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90" d="100"/>
          <a:sy n="90" d="100"/>
        </p:scale>
        <p:origin x="-642" y="-72"/>
      </p:cViewPr>
      <p:guideLst>
        <p:guide orient="horz" pos="2930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5" y="16"/>
            <a:ext cx="3038475" cy="465139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62" y="16"/>
            <a:ext cx="3038475" cy="465139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4D2A3B1-2B89-4BB9-89BB-3C57847F3BD9}" type="datetimeFigureOut">
              <a:rPr lang="en-US"/>
              <a:pPr>
                <a:defRPr/>
              </a:pPr>
              <a:t>9/12/2016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5" y="8829688"/>
            <a:ext cx="3038475" cy="465139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62" y="8829688"/>
            <a:ext cx="3038475" cy="465139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960F5A9-F0DF-4025-BCA6-145EC6316BF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6097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5" y="16"/>
            <a:ext cx="3038475" cy="465139"/>
          </a:xfrm>
          <a:prstGeom prst="rect">
            <a:avLst/>
          </a:prstGeom>
        </p:spPr>
        <p:txBody>
          <a:bodyPr vert="horz" lIns="93157" tIns="46581" rIns="93157" bIns="46581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62" y="16"/>
            <a:ext cx="3038475" cy="465139"/>
          </a:xfrm>
          <a:prstGeom prst="rect">
            <a:avLst/>
          </a:prstGeom>
        </p:spPr>
        <p:txBody>
          <a:bodyPr vert="horz" lIns="93157" tIns="46581" rIns="93157" bIns="46581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8D9B80D-E545-41A6-BAA1-B25EE9625C41}" type="datetimeFigureOut">
              <a:rPr lang="en-US"/>
              <a:pPr>
                <a:defRPr/>
              </a:pPr>
              <a:t>9/12/2016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77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57" tIns="46581" rIns="93157" bIns="46581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88" y="4416451"/>
            <a:ext cx="5607049" cy="4183063"/>
          </a:xfrm>
          <a:prstGeom prst="rect">
            <a:avLst/>
          </a:prstGeom>
        </p:spPr>
        <p:txBody>
          <a:bodyPr vert="horz" lIns="93157" tIns="46581" rIns="93157" bIns="4658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5" y="8829688"/>
            <a:ext cx="3038475" cy="465139"/>
          </a:xfrm>
          <a:prstGeom prst="rect">
            <a:avLst/>
          </a:prstGeom>
        </p:spPr>
        <p:txBody>
          <a:bodyPr vert="horz" lIns="93157" tIns="46581" rIns="93157" bIns="46581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62" y="8829688"/>
            <a:ext cx="3038475" cy="465139"/>
          </a:xfrm>
          <a:prstGeom prst="rect">
            <a:avLst/>
          </a:prstGeom>
        </p:spPr>
        <p:txBody>
          <a:bodyPr vert="horz" lIns="93157" tIns="46581" rIns="93157" bIns="46581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0028C5D-383F-4BD4-8308-B55DDF864F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1981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028C5D-383F-4BD4-8308-B55DDF864F9A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121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A5277A-3030-433A-AB1A-78894368D5B9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76600" y="624840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477109"/>
            <a:ext cx="2133600" cy="365125"/>
          </a:xfrm>
        </p:spPr>
        <p:txBody>
          <a:bodyPr/>
          <a:lstStyle/>
          <a:p>
            <a:pPr>
              <a:defRPr/>
            </a:pPr>
            <a:fld id="{17672EE4-5A8C-4D6A-91C2-790BC3DDBE4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2"/>
          <p:cNvSpPr txBox="1">
            <a:spLocks noChangeArrowheads="1"/>
          </p:cNvSpPr>
          <p:nvPr userDrawn="1"/>
        </p:nvSpPr>
        <p:spPr bwMode="auto">
          <a:xfrm>
            <a:off x="391886" y="228600"/>
            <a:ext cx="8294914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1400" baseline="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kern="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   E   D   E   R   A   L      R   A   I   L   R   O   A   D       A   D   M   I   N   I   S   T   R   A   T   I   O   N</a:t>
            </a:r>
          </a:p>
        </p:txBody>
      </p:sp>
    </p:spTree>
    <p:extLst>
      <p:ext uri="{BB962C8B-B14F-4D97-AF65-F5344CB8AC3E}">
        <p14:creationId xmlns:p14="http://schemas.microsoft.com/office/powerpoint/2010/main" val="18054144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513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861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23538" y="6492875"/>
            <a:ext cx="2133600" cy="365125"/>
          </a:xfrm>
        </p:spPr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55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604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027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DFE07C-37D8-424E-8368-908CDC339E7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009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284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52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787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219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685800"/>
            <a:ext cx="3744118" cy="3750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1828800" y="6248400"/>
            <a:ext cx="594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371240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50069-F513-4789-A9CE-6DBD4B2731A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33400" y="4953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8854067-2A5C-473F-9D5A-357994C04FB1}" type="datetime1">
              <a:rPr lang="en-US"/>
              <a:pPr>
                <a:defRPr/>
              </a:pPr>
              <a:t>9/12/2016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D10FC-ED9D-444B-B71F-9A6EB8553C4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34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8715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273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942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913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195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5112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9148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05052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3649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264931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073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892175" y="2866375"/>
            <a:ext cx="6581775" cy="264175"/>
          </a:xfrm>
        </p:spPr>
        <p:txBody>
          <a:bodyPr/>
          <a:lstStyle>
            <a:lvl1pPr>
              <a:lnSpc>
                <a:spcPts val="2200"/>
              </a:lnSpc>
              <a:spcBef>
                <a:spcPct val="100000"/>
              </a:spcBef>
              <a:buClr>
                <a:schemeClr val="tx2"/>
              </a:buClr>
              <a:buSzPct val="85000"/>
              <a:buFont typeface="Wingdings" pitchFamily="2" charset="2"/>
              <a:buNone/>
              <a:defRPr sz="1800"/>
            </a:lvl1pPr>
          </a:lstStyle>
          <a:p>
            <a:endParaRPr lang="en-US" dirty="0"/>
          </a:p>
        </p:txBody>
      </p:sp>
      <p:sp>
        <p:nvSpPr>
          <p:cNvPr id="3700740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3402013"/>
            <a:ext cx="6583363" cy="439737"/>
          </a:xfrm>
          <a:ln/>
        </p:spPr>
        <p:txBody>
          <a:bodyPr/>
          <a:lstStyle>
            <a:lvl1pPr>
              <a:lnSpc>
                <a:spcPts val="1600"/>
              </a:lnSpc>
              <a:spcBef>
                <a:spcPct val="15000"/>
              </a:spcBef>
              <a:buClrTx/>
              <a:defRPr sz="1400" b="1" baseline="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1226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56443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816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5207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426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165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EW2012TemplateDesign-8.jpg"/>
          <p:cNvPicPr>
            <a:picLocks noChangeAspect="1"/>
          </p:cNvPicPr>
          <p:nvPr userDrawn="1"/>
        </p:nvPicPr>
        <p:blipFill rotWithShape="1">
          <a:blip r:embed="rId2" cstate="print"/>
          <a:srcRect b="9445"/>
          <a:stretch/>
        </p:blipFill>
        <p:spPr>
          <a:xfrm>
            <a:off x="981075" y="7314"/>
            <a:ext cx="8162925" cy="68486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4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5" y="137561"/>
            <a:ext cx="1809749" cy="76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 userDrawn="1"/>
        </p:nvSpPr>
        <p:spPr>
          <a:xfrm>
            <a:off x="117194" y="6545413"/>
            <a:ext cx="24032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900" b="1" dirty="0" smtClean="0">
                <a:solidFill>
                  <a:srgbClr val="FFFFFF">
                    <a:lumMod val="65000"/>
                  </a:srgbClr>
                </a:solidFill>
                <a:latin typeface="Arial"/>
              </a:rPr>
              <a:t>FEDERAL RAILROAD ADMINISTRATION</a:t>
            </a:r>
            <a:endParaRPr lang="en-US" sz="900" b="1" dirty="0">
              <a:solidFill>
                <a:srgbClr val="FFFFFF">
                  <a:lumMod val="65000"/>
                </a:srgbClr>
              </a:solidFill>
              <a:latin typeface="Arial"/>
            </a:endParaRPr>
          </a:p>
        </p:txBody>
      </p:sp>
      <p:sp>
        <p:nvSpPr>
          <p:cNvPr id="6" name="Line 37"/>
          <p:cNvSpPr>
            <a:spLocks noChangeShapeType="1"/>
          </p:cNvSpPr>
          <p:nvPr userDrawn="1"/>
        </p:nvSpPr>
        <p:spPr bwMode="gray">
          <a:xfrm>
            <a:off x="1934067" y="772972"/>
            <a:ext cx="6811447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106000"/>
              </a:lnSpc>
              <a:defRPr/>
            </a:pPr>
            <a:r>
              <a:rPr lang="en-US" sz="1100" b="1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01635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783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684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553267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7369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987964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" y="137561"/>
            <a:ext cx="1809749" cy="76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 userDrawn="1"/>
        </p:nvSpPr>
        <p:spPr>
          <a:xfrm>
            <a:off x="1938493" y="181636"/>
            <a:ext cx="6858000" cy="612648"/>
          </a:xfrm>
          <a:prstGeom prst="rect">
            <a:avLst/>
          </a:prstGeom>
          <a:solidFill>
            <a:srgbClr val="00305C"/>
          </a:solidFill>
          <a:ln w="25400" cmpd="thinThick">
            <a:noFill/>
          </a:ln>
        </p:spPr>
        <p:txBody>
          <a:bodyPr vert="horz" lIns="91440" tIns="45720" rIns="91440" bIns="45720" rtlCol="0" anchor="ctr" anchorCtr="0">
            <a:no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US" sz="2000" b="1" cap="all" dirty="0" smtClean="0">
                <a:solidFill>
                  <a:srgbClr val="FFFFFF"/>
                </a:solidFill>
                <a:latin typeface="Arial"/>
                <a:ea typeface="+mj-ea"/>
                <a:cs typeface="+mj-cs"/>
              </a:rPr>
              <a:t>High-speed intercity passenger rail</a:t>
            </a:r>
            <a:endParaRPr lang="en-US" sz="1600" b="1" cap="all" dirty="0" smtClean="0">
              <a:solidFill>
                <a:srgbClr val="FFFFFF"/>
              </a:solidFill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603042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3655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8193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086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6917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19720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38097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78171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52704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84303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image" Target="../media/image6.jpeg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2034" y="648411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4A685-8321-49CB-8335-3D1042922BA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4572000" y="6397625"/>
            <a:ext cx="762000" cy="307975"/>
          </a:xfrm>
          <a:prstGeom prst="rect">
            <a:avLst/>
          </a:prstGeom>
          <a:ln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9DF5FF15-01E8-4881-AC42-36636C632573}" type="datetime1">
              <a:rPr lang="en-US" sz="800" smtClean="0"/>
              <a:pPr>
                <a:defRPr/>
              </a:pPr>
              <a:t>9/12/2016</a:t>
            </a:fld>
            <a:endParaRPr lang="en-US" sz="8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601" y="5943600"/>
            <a:ext cx="733399" cy="74863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667000" y="6167735"/>
            <a:ext cx="4355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solidFill>
                  <a:schemeClr val="tx1"/>
                </a:solidFill>
              </a:rPr>
              <a:t>FRA – Office of Railroad Safety</a:t>
            </a:r>
          </a:p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" t="5664" r="1443" b="4343"/>
          <a:stretch/>
        </p:blipFill>
        <p:spPr bwMode="auto">
          <a:xfrm>
            <a:off x="295737" y="5853873"/>
            <a:ext cx="1274470" cy="91439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8" name="Rectangle 17"/>
          <p:cNvSpPr/>
          <p:nvPr/>
        </p:nvSpPr>
        <p:spPr>
          <a:xfrm>
            <a:off x="1371601" y="6484111"/>
            <a:ext cx="380999" cy="5714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336133" y="6358698"/>
            <a:ext cx="721267" cy="5714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461582" y="6113047"/>
            <a:ext cx="1281618" cy="5714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1426633" y="6228524"/>
            <a:ext cx="859367" cy="5714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524000" y="5996749"/>
            <a:ext cx="1924953" cy="57149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28600" y="6629400"/>
            <a:ext cx="1341607" cy="138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87270" y="6566356"/>
            <a:ext cx="21602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Moving America Forward</a:t>
            </a:r>
            <a:endParaRPr lang="en-US" sz="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469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30" r:id="rId12"/>
    <p:sldLayoutId id="214748388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3" cstate="print"/>
          <a:srcRect l="50417" t="57568" r="27480" b="19243"/>
          <a:stretch>
            <a:fillRect/>
          </a:stretch>
        </p:blipFill>
        <p:spPr bwMode="auto">
          <a:xfrm>
            <a:off x="7897090" y="21266"/>
            <a:ext cx="1092530" cy="781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99749" name="Line 37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106000"/>
              </a:lnSpc>
              <a:defRPr/>
            </a:pPr>
            <a:endParaRPr lang="en-US" sz="1100" b="1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01638" y="514350"/>
            <a:ext cx="8345487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699747" name="Line 35"/>
          <p:cNvSpPr>
            <a:spLocks noChangeShapeType="1"/>
          </p:cNvSpPr>
          <p:nvPr/>
        </p:nvSpPr>
        <p:spPr bwMode="gray">
          <a:xfrm>
            <a:off x="469900" y="992188"/>
            <a:ext cx="8504238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lIns="73152" tIns="73152" rIns="73152" bIns="73152" anchor="ctr" anchorCtr="1"/>
          <a:lstStyle/>
          <a:p>
            <a:pPr algn="ctr" eaLnBrk="0" hangingPunct="0">
              <a:lnSpc>
                <a:spcPct val="106000"/>
              </a:lnSpc>
              <a:defRPr/>
            </a:pPr>
            <a:endParaRPr lang="en-US" sz="1100" b="1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sp>
        <p:nvSpPr>
          <p:cNvPr id="8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D9031E23-7DD1-46E2-B44E-C7766D18DB48}" type="slidenum">
              <a:rPr lang="en-US" sz="900">
                <a:solidFill>
                  <a:srgbClr val="000000"/>
                </a:solidFill>
                <a:latin typeface="Arial"/>
                <a:cs typeface="Arial" charset="0"/>
              </a:rPr>
              <a:pPr algn="r"/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09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2216506" y="423282"/>
            <a:ext cx="6501755" cy="326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477851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3699747" name="Line 35"/>
          <p:cNvSpPr>
            <a:spLocks noChangeShapeType="1"/>
          </p:cNvSpPr>
          <p:nvPr/>
        </p:nvSpPr>
        <p:spPr bwMode="gray">
          <a:xfrm>
            <a:off x="469900" y="917757"/>
            <a:ext cx="8504238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lIns="73152" tIns="73152" rIns="73152" bIns="73152" anchor="ctr" anchorCtr="1"/>
          <a:lstStyle/>
          <a:p>
            <a:pPr algn="ctr" eaLnBrk="0" hangingPunct="0">
              <a:lnSpc>
                <a:spcPct val="106000"/>
              </a:lnSpc>
              <a:defRPr/>
            </a:pPr>
            <a:endParaRPr lang="en-US" sz="1100" b="1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sp>
        <p:nvSpPr>
          <p:cNvPr id="8" name="Rectangle 10"/>
          <p:cNvSpPr txBox="1">
            <a:spLocks noGrp="1" noChangeArrowheads="1"/>
          </p:cNvSpPr>
          <p:nvPr/>
        </p:nvSpPr>
        <p:spPr bwMode="auto">
          <a:xfrm>
            <a:off x="8654100" y="6563034"/>
            <a:ext cx="381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D9031E23-7DD1-46E2-B44E-C7766D18DB48}" type="slidenum">
              <a:rPr lang="en-US" sz="900">
                <a:solidFill>
                  <a:srgbClr val="000000"/>
                </a:solidFill>
                <a:latin typeface="Arial"/>
                <a:cs typeface="Arial" charset="0"/>
              </a:rPr>
              <a:pPr algn="r"/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pic>
        <p:nvPicPr>
          <p:cNvPr id="9" name="60b28099-9569-4486-9a14-e829d5acaa91" descr="87DD7891-ADEB-4CC0-8710-E97E145E8898@wla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5" y="137561"/>
            <a:ext cx="1809749" cy="76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99749" name="Line 37"/>
          <p:cNvSpPr>
            <a:spLocks noChangeShapeType="1"/>
          </p:cNvSpPr>
          <p:nvPr/>
        </p:nvSpPr>
        <p:spPr bwMode="gray">
          <a:xfrm>
            <a:off x="1934067" y="772972"/>
            <a:ext cx="6811447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106000"/>
              </a:lnSpc>
              <a:defRPr/>
            </a:pPr>
            <a:r>
              <a:rPr lang="en-US" sz="1100" b="1" dirty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194" y="6545413"/>
            <a:ext cx="24032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900" b="1" dirty="0" smtClean="0">
                <a:solidFill>
                  <a:srgbClr val="FFFFFF">
                    <a:lumMod val="65000"/>
                  </a:srgbClr>
                </a:solidFill>
                <a:latin typeface="Arial"/>
              </a:rPr>
              <a:t>FEDERAL RAILROAD ADMINISTRATION</a:t>
            </a:r>
            <a:endParaRPr lang="en-US" sz="900" b="1" dirty="0">
              <a:solidFill>
                <a:srgbClr val="FFFFFF">
                  <a:lumMod val="6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8005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accent2">
            <a:lumMod val="50000"/>
          </a:schemeClr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accent2">
            <a:lumMod val="50000"/>
          </a:schemeClr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accent2">
            <a:lumMod val="50000"/>
          </a:schemeClr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accent2">
            <a:lumMod val="50000"/>
          </a:schemeClr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96873" y="480104"/>
            <a:ext cx="8229600" cy="269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699747" name="Line 35"/>
          <p:cNvSpPr>
            <a:spLocks noChangeShapeType="1"/>
          </p:cNvSpPr>
          <p:nvPr/>
        </p:nvSpPr>
        <p:spPr bwMode="gray">
          <a:xfrm>
            <a:off x="469900" y="917757"/>
            <a:ext cx="8504238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lIns="73152" tIns="73152" rIns="73152" bIns="73152" anchor="ctr" anchorCtr="1"/>
          <a:lstStyle/>
          <a:p>
            <a:pPr algn="ctr" eaLnBrk="0" hangingPunct="0">
              <a:lnSpc>
                <a:spcPct val="106000"/>
              </a:lnSpc>
              <a:defRPr/>
            </a:pPr>
            <a:endParaRPr lang="en-US" sz="1100" b="1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sp>
        <p:nvSpPr>
          <p:cNvPr id="8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D9031E23-7DD1-46E2-B44E-C7766D18DB48}" type="slidenum">
              <a:rPr lang="en-US" sz="900">
                <a:solidFill>
                  <a:srgbClr val="000000"/>
                </a:solidFill>
                <a:latin typeface="Arial"/>
                <a:cs typeface="Arial" charset="0"/>
              </a:rPr>
              <a:pPr algn="r"/>
              <a:t>‹#›</a:t>
            </a:fld>
            <a:endParaRPr lang="en-US" sz="900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sp>
        <p:nvSpPr>
          <p:cNvPr id="3699749" name="Line 37"/>
          <p:cNvSpPr>
            <a:spLocks noChangeShapeType="1"/>
          </p:cNvSpPr>
          <p:nvPr/>
        </p:nvSpPr>
        <p:spPr bwMode="gray">
          <a:xfrm>
            <a:off x="396874" y="772972"/>
            <a:ext cx="8229600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106000"/>
              </a:lnSpc>
              <a:defRPr/>
            </a:pPr>
            <a:r>
              <a:rPr lang="en-US" sz="1100" b="1" dirty="0" smtClean="0">
                <a:solidFill>
                  <a:srgbClr val="000000"/>
                </a:solidFill>
                <a:latin typeface="Arial"/>
                <a:cs typeface="Arial" charset="0"/>
              </a:rPr>
              <a:t> </a:t>
            </a:r>
            <a:endParaRPr lang="en-US" sz="1100" b="1" dirty="0">
              <a:solidFill>
                <a:srgbClr val="000000"/>
              </a:solidFill>
              <a:latin typeface="Arial"/>
              <a:cs typeface="Arial" charset="0"/>
            </a:endParaRPr>
          </a:p>
        </p:txBody>
      </p:sp>
      <p:pic>
        <p:nvPicPr>
          <p:cNvPr id="10" name="Picture 9" descr="DOT_FRA_LONG-signature_b&amp;b_cs3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52400" y="6191697"/>
            <a:ext cx="1447800" cy="55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724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>
          <a:xfrm>
            <a:off x="685800" y="685801"/>
            <a:ext cx="7772400" cy="2940592"/>
          </a:xfrm>
          <a:solidFill>
            <a:schemeClr val="bg1">
              <a:lumMod val="95000"/>
            </a:schemeClr>
          </a:solidFill>
          <a:ln w="28575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pPr>
              <a:spcBef>
                <a:spcPct val="20000"/>
              </a:spcBef>
            </a:pPr>
            <a:r>
              <a:rPr lang="en-US" alt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56th </a:t>
            </a:r>
            <a:r>
              <a:rPr lang="en-US" altLang="en-US" sz="22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Railroad Safety</a:t>
            </a:r>
            <a:br>
              <a:rPr lang="en-US" altLang="en-US" sz="22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altLang="en-US" sz="22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Advisory Committee Meeting</a:t>
            </a:r>
            <a:br>
              <a:rPr lang="en-US" altLang="en-US" sz="22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alt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Potential Certification of Other Classes or Crafts of Employees</a:t>
            </a:r>
            <a:r>
              <a:rPr lang="en-US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altLang="en-US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Arial" charset="0"/>
              </a:rPr>
              <a:t>September 15, 2016</a:t>
            </a:r>
            <a:r>
              <a:rPr lang="en-US" alt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alt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Washington, DC</a:t>
            </a:r>
            <a:r>
              <a:rPr lang="en-US" altLang="en-US" sz="3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sz="3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endParaRPr lang="en-US" altLang="en-US" sz="32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58" y="3276599"/>
            <a:ext cx="2623355" cy="2004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95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0713" y="3276599"/>
            <a:ext cx="3083194" cy="2004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3906" y="3276599"/>
            <a:ext cx="2982685" cy="2004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05200" y="6019800"/>
            <a:ext cx="2743200" cy="6096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66490" y="6141054"/>
            <a:ext cx="28956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+mn-lt"/>
              </a:rPr>
              <a:t>FRA—Office </a:t>
            </a:r>
            <a:r>
              <a:rPr lang="en-US" sz="1400" dirty="0">
                <a:latin typeface="+mn-lt"/>
              </a:rPr>
              <a:t>of </a:t>
            </a:r>
            <a:r>
              <a:rPr lang="en-US" sz="1400" dirty="0" smtClean="0">
                <a:latin typeface="+mn-lt"/>
              </a:rPr>
              <a:t>Railroad Safety</a:t>
            </a:r>
            <a:endParaRPr lang="en-US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1748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1"/>
          <p:cNvSpPr>
            <a:spLocks noGrp="1"/>
          </p:cNvSpPr>
          <p:nvPr>
            <p:ph idx="1"/>
          </p:nvPr>
        </p:nvSpPr>
        <p:spPr>
          <a:xfrm>
            <a:off x="762000" y="1828800"/>
            <a:ext cx="7833705" cy="4038600"/>
          </a:xfrm>
        </p:spPr>
        <p:txBody>
          <a:bodyPr>
            <a:noAutofit/>
          </a:bodyPr>
          <a:lstStyle/>
          <a:p>
            <a:r>
              <a:rPr lang="en-US" sz="2800" dirty="0"/>
              <a:t>Section 402 </a:t>
            </a:r>
            <a:r>
              <a:rPr lang="en-US" sz="2800" dirty="0" smtClean="0"/>
              <a:t>of RSIA required </a:t>
            </a:r>
            <a:r>
              <a:rPr lang="en-US" sz="2800" dirty="0"/>
              <a:t>the Secretary </a:t>
            </a:r>
            <a:r>
              <a:rPr lang="en-US" sz="2800" dirty="0" smtClean="0"/>
              <a:t>to </a:t>
            </a:r>
            <a:r>
              <a:rPr lang="en-US" sz="2800" dirty="0"/>
              <a:t>issue a report to </a:t>
            </a:r>
            <a:r>
              <a:rPr lang="en-US" sz="2800" dirty="0" smtClean="0"/>
              <a:t>Congress </a:t>
            </a:r>
            <a:r>
              <a:rPr lang="en-US" sz="2800" dirty="0"/>
              <a:t>about whether the certification of certain crafts or classes </a:t>
            </a:r>
            <a:r>
              <a:rPr lang="en-US" sz="2800" dirty="0" smtClean="0"/>
              <a:t>of employees </a:t>
            </a:r>
            <a:r>
              <a:rPr lang="en-US" sz="2800" dirty="0"/>
              <a:t>is </a:t>
            </a:r>
            <a:r>
              <a:rPr lang="en-US" sz="2800" dirty="0" smtClean="0"/>
              <a:t>necessary </a:t>
            </a:r>
            <a:r>
              <a:rPr lang="en-US" sz="2800" dirty="0"/>
              <a:t>to </a:t>
            </a:r>
            <a:r>
              <a:rPr lang="en-US" sz="2800" dirty="0" smtClean="0"/>
              <a:t>reduce the </a:t>
            </a:r>
            <a:r>
              <a:rPr lang="en-US" sz="2800" dirty="0"/>
              <a:t>number and rate of accidents and incidents or to improve railroad safety</a:t>
            </a:r>
            <a:r>
              <a:rPr lang="en-US" sz="2800" dirty="0" smtClean="0"/>
              <a:t>.</a:t>
            </a:r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C1CE93-D090-47F7-94C1-6B8003509AA8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505200" y="6019800"/>
            <a:ext cx="2743200" cy="6096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86100" y="6073523"/>
            <a:ext cx="28956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+mn-lt"/>
              </a:rPr>
              <a:t>FRA—Office </a:t>
            </a:r>
            <a:r>
              <a:rPr lang="en-US" sz="1400" dirty="0">
                <a:latin typeface="+mn-lt"/>
              </a:rPr>
              <a:t>of </a:t>
            </a:r>
            <a:r>
              <a:rPr lang="en-US" sz="1400" dirty="0" smtClean="0">
                <a:latin typeface="+mn-lt"/>
              </a:rPr>
              <a:t>Railroad Safety</a:t>
            </a:r>
            <a:endParaRPr lang="en-US" sz="1400" dirty="0">
              <a:latin typeface="+mn-lt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645885" y="228600"/>
            <a:ext cx="7949821" cy="1219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b="1" dirty="0"/>
              <a:t>Railroad Safety Improvement</a:t>
            </a:r>
          </a:p>
          <a:p>
            <a:r>
              <a:rPr lang="en-US" sz="4000" b="1" dirty="0"/>
              <a:t>Act of 2008 (RSIA)</a:t>
            </a:r>
            <a:endParaRPr lang="en-US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87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RSIA </a:t>
            </a:r>
            <a:r>
              <a:rPr lang="en-US" dirty="0" smtClean="0"/>
              <a:t>directed </a:t>
            </a:r>
            <a:r>
              <a:rPr lang="en-US" dirty="0"/>
              <a:t>the Secretary to consider the following crafts and classes of employees:</a:t>
            </a:r>
          </a:p>
          <a:p>
            <a:pPr lvl="1"/>
            <a:r>
              <a:rPr lang="en-US" dirty="0" smtClean="0"/>
              <a:t>Car </a:t>
            </a:r>
            <a:r>
              <a:rPr lang="en-US" dirty="0"/>
              <a:t>repair and maintenance employees.</a:t>
            </a:r>
          </a:p>
          <a:p>
            <a:pPr lvl="1"/>
            <a:r>
              <a:rPr lang="en-US" dirty="0" smtClean="0"/>
              <a:t>Onboard </a:t>
            </a:r>
            <a:r>
              <a:rPr lang="en-US" dirty="0"/>
              <a:t>service workers,</a:t>
            </a:r>
          </a:p>
          <a:p>
            <a:pPr lvl="1"/>
            <a:r>
              <a:rPr lang="en-US" dirty="0" smtClean="0"/>
              <a:t>Rail </a:t>
            </a:r>
            <a:r>
              <a:rPr lang="en-US" dirty="0"/>
              <a:t>welders.</a:t>
            </a:r>
          </a:p>
          <a:p>
            <a:pPr lvl="1"/>
            <a:r>
              <a:rPr lang="en-US" dirty="0" smtClean="0"/>
              <a:t>Dispatchers</a:t>
            </a:r>
            <a:r>
              <a:rPr lang="en-US" dirty="0"/>
              <a:t>,</a:t>
            </a:r>
          </a:p>
          <a:p>
            <a:pPr lvl="1"/>
            <a:r>
              <a:rPr lang="en-US" dirty="0" smtClean="0"/>
              <a:t>Signalmen employees</a:t>
            </a:r>
            <a:r>
              <a:rPr lang="en-US" dirty="0"/>
              <a:t>, and</a:t>
            </a:r>
          </a:p>
          <a:p>
            <a:pPr lvl="1"/>
            <a:r>
              <a:rPr lang="en-US" dirty="0" smtClean="0"/>
              <a:t>Any </a:t>
            </a:r>
            <a:r>
              <a:rPr lang="en-US" dirty="0"/>
              <a:t>other craft or class of employees that the Secretary determines is appropriate.</a:t>
            </a:r>
            <a:endParaRPr lang="en-US" alt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Railroad Safety Improvement</a:t>
            </a:r>
            <a:br>
              <a:rPr lang="en-US" b="1" dirty="0"/>
            </a:br>
            <a:r>
              <a:rPr lang="en-US" b="1" dirty="0"/>
              <a:t>Act of 2008 (RSIA)</a:t>
            </a:r>
            <a:r>
              <a:rPr lang="en-US" alt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AD10FC-ED9D-444B-B71F-9A6EB8553C4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45885" y="228600"/>
            <a:ext cx="7949821" cy="1219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b="1" dirty="0"/>
              <a:t>Railroad Safety Improvement</a:t>
            </a:r>
          </a:p>
          <a:p>
            <a:r>
              <a:rPr lang="en-US" sz="4000" b="1" dirty="0"/>
              <a:t>Act of 2008 (RSIA)</a:t>
            </a:r>
            <a:endParaRPr lang="en-US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411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letter report was sent to Congress on November 4, 2015 stating that preliminary research indicated </a:t>
            </a:r>
            <a:r>
              <a:rPr lang="en-US" dirty="0"/>
              <a:t>that dispatching and signal-repair employees </a:t>
            </a:r>
            <a:r>
              <a:rPr lang="en-US" b="1" i="1" dirty="0" smtClean="0"/>
              <a:t>are potentially </a:t>
            </a:r>
            <a:r>
              <a:rPr lang="en-US" b="1" i="1" dirty="0"/>
              <a:t>the most viable candidates for </a:t>
            </a:r>
            <a:r>
              <a:rPr lang="en-US" b="1" i="1" dirty="0" smtClean="0"/>
              <a:t>certification.  </a:t>
            </a:r>
          </a:p>
          <a:p>
            <a:endParaRPr lang="en-US" dirty="0" smtClean="0"/>
          </a:p>
          <a:p>
            <a:r>
              <a:rPr lang="en-US" dirty="0" smtClean="0"/>
              <a:t>FRA listed several reasons for this preliminary assessment, these included: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Railroad Safety Improvement</a:t>
            </a:r>
            <a:br>
              <a:rPr lang="en-US" b="1" dirty="0"/>
            </a:br>
            <a:r>
              <a:rPr lang="en-US" b="1" dirty="0"/>
              <a:t>Act of 2008 (RSIA)</a:t>
            </a:r>
            <a:r>
              <a:rPr lang="en-US" alt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AD10FC-ED9D-444B-B71F-9A6EB8553C42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45885" y="228600"/>
            <a:ext cx="7949821" cy="1219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b="1" dirty="0" smtClean="0"/>
              <a:t>Report to Congress</a:t>
            </a:r>
            <a:endParaRPr lang="en-US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8901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599"/>
            <a:ext cx="8229600" cy="3962401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The work performed by </a:t>
            </a:r>
            <a:r>
              <a:rPr lang="en-US" dirty="0" smtClean="0"/>
              <a:t>s</a:t>
            </a:r>
            <a:r>
              <a:rPr lang="en-US" dirty="0" smtClean="0"/>
              <a:t>ignalmen and </a:t>
            </a:r>
            <a:r>
              <a:rPr lang="en-US" dirty="0" smtClean="0"/>
              <a:t>dispatching employees is critical to safe train operations.</a:t>
            </a:r>
          </a:p>
          <a:p>
            <a:r>
              <a:rPr lang="en-US" dirty="0" smtClean="0"/>
              <a:t>Signalmen and </a:t>
            </a:r>
            <a:r>
              <a:rPr lang="en-US" dirty="0" smtClean="0"/>
              <a:t>dispatching  </a:t>
            </a:r>
            <a:r>
              <a:rPr lang="en-US" dirty="0"/>
              <a:t>employees </a:t>
            </a:r>
            <a:r>
              <a:rPr lang="en-US" dirty="0" smtClean="0"/>
              <a:t>are both covered </a:t>
            </a:r>
            <a:r>
              <a:rPr lang="en-US" dirty="0"/>
              <a:t>under </a:t>
            </a:r>
            <a:r>
              <a:rPr lang="en-US" dirty="0" smtClean="0"/>
              <a:t>existing hours-of-service (HOS) </a:t>
            </a:r>
            <a:r>
              <a:rPr lang="en-US" dirty="0"/>
              <a:t>laws and </a:t>
            </a:r>
            <a:r>
              <a:rPr lang="en-US" dirty="0" smtClean="0"/>
              <a:t>requirements. </a:t>
            </a:r>
          </a:p>
          <a:p>
            <a:r>
              <a:rPr lang="en-US" dirty="0"/>
              <a:t>Signalmen </a:t>
            </a:r>
            <a:r>
              <a:rPr lang="en-US" dirty="0"/>
              <a:t>and dispatching  </a:t>
            </a:r>
            <a:r>
              <a:rPr lang="en-US" dirty="0" smtClean="0"/>
              <a:t>employees are both already required </a:t>
            </a:r>
            <a:r>
              <a:rPr lang="en-US" dirty="0"/>
              <a:t>to participate in regular and pre-employment random drug and alcohol testing.</a:t>
            </a:r>
          </a:p>
          <a:p>
            <a:r>
              <a:rPr lang="en-US" dirty="0" smtClean="0"/>
              <a:t>The </a:t>
            </a:r>
            <a:r>
              <a:rPr lang="en-US" dirty="0"/>
              <a:t>introduction of Positive Train Control (PTC) technology. </a:t>
            </a:r>
            <a:r>
              <a:rPr lang="en-US" dirty="0" smtClean="0"/>
              <a:t> </a:t>
            </a:r>
          </a:p>
          <a:p>
            <a:r>
              <a:rPr lang="en-US" dirty="0" smtClean="0"/>
              <a:t>The nationwide </a:t>
            </a:r>
            <a:r>
              <a:rPr lang="en-US" dirty="0" smtClean="0"/>
              <a:t>s</a:t>
            </a:r>
            <a:r>
              <a:rPr lang="en-US" dirty="0" smtClean="0"/>
              <a:t>ignalmen and </a:t>
            </a:r>
            <a:r>
              <a:rPr lang="en-US" dirty="0" smtClean="0"/>
              <a:t>dispatching work force is </a:t>
            </a:r>
            <a:r>
              <a:rPr lang="en-US" dirty="0"/>
              <a:t>experiencing a </a:t>
            </a:r>
            <a:r>
              <a:rPr lang="en-US" dirty="0" smtClean="0"/>
              <a:t>large </a:t>
            </a:r>
            <a:r>
              <a:rPr lang="en-US" dirty="0"/>
              <a:t>amount of turnover</a:t>
            </a:r>
            <a:endParaRPr lang="en-US" dirty="0" smtClean="0"/>
          </a:p>
          <a:p>
            <a:endParaRPr lang="en-US" sz="9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AD10FC-ED9D-444B-B71F-9A6EB8553C42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533400" y="388260"/>
            <a:ext cx="7949821" cy="1219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b="1" dirty="0" smtClean="0"/>
              <a:t>Report to Congress</a:t>
            </a:r>
            <a:endParaRPr lang="en-US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516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672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With </a:t>
            </a:r>
            <a:r>
              <a:rPr lang="en-US" dirty="0"/>
              <a:t>respect to the </a:t>
            </a:r>
            <a:r>
              <a:rPr lang="en-US" dirty="0" smtClean="0"/>
              <a:t>certification </a:t>
            </a:r>
            <a:r>
              <a:rPr lang="en-US" dirty="0"/>
              <a:t>of other crafts or classes of </a:t>
            </a:r>
            <a:r>
              <a:rPr lang="en-US" dirty="0" smtClean="0"/>
              <a:t>railroad employees</a:t>
            </a:r>
            <a:r>
              <a:rPr lang="en-US" dirty="0"/>
              <a:t>, FRA </a:t>
            </a:r>
            <a:r>
              <a:rPr lang="en-US" dirty="0" smtClean="0"/>
              <a:t>believes </a:t>
            </a:r>
            <a:r>
              <a:rPr lang="en-US" dirty="0"/>
              <a:t>that well-designed training programs will reduce risk in </a:t>
            </a:r>
            <a:r>
              <a:rPr lang="en-US" dirty="0" smtClean="0"/>
              <a:t>the railroad </a:t>
            </a:r>
            <a:r>
              <a:rPr lang="en-US" dirty="0"/>
              <a:t>environment, and will generally suffice to ensure that other crafts of employees </a:t>
            </a:r>
            <a:r>
              <a:rPr lang="en-US" dirty="0" smtClean="0"/>
              <a:t>are adequately </a:t>
            </a:r>
            <a:r>
              <a:rPr lang="en-US" dirty="0"/>
              <a:t>trained and qualified</a:t>
            </a:r>
            <a:r>
              <a:rPr lang="en-US" dirty="0" smtClean="0"/>
              <a:t>.  Thus, the impact of the new training standards rules (part 243) should be assessed before identifying other crafts for certification.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Railroad Safety Improvement</a:t>
            </a:r>
            <a:br>
              <a:rPr lang="en-US" b="1" dirty="0"/>
            </a:br>
            <a:r>
              <a:rPr lang="en-US" b="1" dirty="0"/>
              <a:t>Act of 2008 (RSIA)</a:t>
            </a:r>
            <a:r>
              <a:rPr lang="en-US" alt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AD10FC-ED9D-444B-B71F-9A6EB8553C42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45885" y="228600"/>
            <a:ext cx="7949821" cy="1219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b="1" dirty="0" smtClean="0"/>
              <a:t>Report to Congress</a:t>
            </a:r>
            <a:endParaRPr lang="en-US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918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American Train Dispatchers Association (ATDA) sent a letter to FRA on June 16, 2016, referencing the Report to Congress and requested that RSAC be consulted on certification of train dispatchers.</a:t>
            </a:r>
          </a:p>
          <a:p>
            <a:r>
              <a:rPr lang="en-US" dirty="0" smtClean="0"/>
              <a:t>The Brotherhood of Railroad Signalmen (BRS) also sent a letter to FRA on June 17, 2016, </a:t>
            </a:r>
            <a:r>
              <a:rPr lang="en-US" dirty="0"/>
              <a:t>referencing the Letter Report to Congress and requested that </a:t>
            </a:r>
            <a:r>
              <a:rPr lang="en-US" dirty="0" smtClean="0"/>
              <a:t>RSAC </a:t>
            </a:r>
            <a:r>
              <a:rPr lang="en-US" dirty="0"/>
              <a:t>be consulted on certification </a:t>
            </a:r>
            <a:r>
              <a:rPr lang="en-US" dirty="0" smtClean="0"/>
              <a:t>of signal employees.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AD10FC-ED9D-444B-B71F-9A6EB8553C42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b="1" dirty="0" smtClean="0"/>
              <a:t>Where are we now?</a:t>
            </a:r>
            <a:endParaRPr lang="en-US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738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28800" y="2819400"/>
            <a:ext cx="5486400" cy="2286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 smtClean="0"/>
              <a:t>Discussion? </a:t>
            </a:r>
            <a:endParaRPr lang="en-US" sz="6000" dirty="0" smtClean="0"/>
          </a:p>
          <a:p>
            <a:pPr algn="ct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AD10FC-ED9D-444B-B71F-9A6EB8553C42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b="1" dirty="0" smtClean="0"/>
              <a:t>Where are we Now?</a:t>
            </a:r>
            <a:endParaRPr lang="en-US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650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4605" algn="ctr">
          <a:solidFill>
            <a:schemeClr val="accent6"/>
          </a:solidFill>
          <a:round/>
          <a:headEnd/>
          <a:tailEnd/>
        </a:ln>
      </a:spPr>
      <a:bodyPr lIns="73152" tIns="73152" rIns="73152" bIns="73152" anchor="ctr" anchorCtr="1"/>
      <a:lstStyle>
        <a:defPPr algn="ctr" eaLnBrk="0" hangingPunct="0">
          <a:lnSpc>
            <a:spcPct val="106000"/>
          </a:lnSpc>
          <a:defRPr sz="800" dirty="0"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73152" tIns="73152" rIns="73152" bIns="73152" numCol="1" anchor="ctr" anchorCtr="1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4605" algn="ctr">
          <a:solidFill>
            <a:schemeClr val="accent6"/>
          </a:solidFill>
          <a:round/>
          <a:headEnd/>
          <a:tailEnd/>
        </a:ln>
      </a:spPr>
      <a:bodyPr lIns="73152" tIns="73152" rIns="73152" bIns="73152" anchor="ctr" anchorCtr="1"/>
      <a:lstStyle>
        <a:defPPr algn="ctr" eaLnBrk="0" hangingPunct="0">
          <a:lnSpc>
            <a:spcPct val="106000"/>
          </a:lnSpc>
          <a:defRPr sz="800" dirty="0"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73152" tIns="73152" rIns="73152" bIns="73152" numCol="1" anchor="ctr" anchorCtr="1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U.S. Consulting Report Template_022307">
  <a:themeElements>
    <a:clrScheme name="U.S. Consulting Report Template_022307 16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4605" algn="ctr">
          <a:solidFill>
            <a:schemeClr val="accent6"/>
          </a:solidFill>
          <a:round/>
          <a:headEnd/>
          <a:tailEnd/>
        </a:ln>
      </a:spPr>
      <a:bodyPr lIns="73152" tIns="73152" rIns="73152" bIns="73152" anchor="ctr" anchorCtr="1"/>
      <a:lstStyle>
        <a:defPPr algn="ctr" eaLnBrk="0" hangingPunct="0">
          <a:lnSpc>
            <a:spcPct val="106000"/>
          </a:lnSpc>
          <a:defRPr sz="800" dirty="0"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2"/>
        </a:solidFill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73152" tIns="73152" rIns="73152" bIns="73152" numCol="1" anchor="ctr" anchorCtr="1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6D7300A6A35C4998A4CBF1E914D5C7" ma:contentTypeVersion="3" ma:contentTypeDescription="Create a new document." ma:contentTypeScope="" ma:versionID="6fb792d9434effb4e7ecf13449d32eb2">
  <xsd:schema xmlns:xsd="http://www.w3.org/2001/XMLSchema" xmlns:xs="http://www.w3.org/2001/XMLSchema" xmlns:p="http://schemas.microsoft.com/office/2006/metadata/properties" xmlns:ns2="f205a2ba-2073-4c77-a8c0-454e862b2db6" targetNamespace="http://schemas.microsoft.com/office/2006/metadata/properties" ma:root="true" ma:fieldsID="676aeb1513f10d89eacfb1e6cfa5ce3d" ns2:_="">
    <xsd:import namespace="f205a2ba-2073-4c77-a8c0-454e862b2db6"/>
    <xsd:element name="properties">
      <xsd:complexType>
        <xsd:sequence>
          <xsd:element name="documentManagement">
            <xsd:complexType>
              <xsd:all>
                <xsd:element ref="ns2:Catego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05a2ba-2073-4c77-a8c0-454e862b2db6" elementFormDefault="qualified">
    <xsd:import namespace="http://schemas.microsoft.com/office/2006/documentManagement/types"/>
    <xsd:import namespace="http://schemas.microsoft.com/office/infopath/2007/PartnerControls"/>
    <xsd:element name="Category" ma:index="8" nillable="true" ma:displayName="Category" ma:format="Dropdown" ma:internalName="Category">
      <xsd:simpleType>
        <xsd:restriction base="dms:Choice">
          <xsd:enumeration value="FRA Slides"/>
          <xsd:enumeration value="Other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y xmlns="f205a2ba-2073-4c77-a8c0-454e862b2db6">FRA Slides</Category>
  </documentManagement>
</p:properties>
</file>

<file path=customXml/itemProps1.xml><?xml version="1.0" encoding="utf-8"?>
<ds:datastoreItem xmlns:ds="http://schemas.openxmlformats.org/officeDocument/2006/customXml" ds:itemID="{C4ECD0EC-948B-49BC-BA46-EDDEDD49E1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2E87A5F-2295-437B-A538-7DAF459347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205a2ba-2073-4c77-a8c0-454e862b2d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5605303-DD79-4367-8B9A-539C579C9ADA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f205a2ba-2073-4c77-a8c0-454e862b2db6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43263</TotalTime>
  <Words>420</Words>
  <Application>Microsoft Office PowerPoint</Application>
  <PresentationFormat>On-screen Show (4:3)</PresentationFormat>
  <Paragraphs>44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Office Theme</vt:lpstr>
      <vt:lpstr>1_U.S. Consulting Report Template_022307</vt:lpstr>
      <vt:lpstr>2_U.S. Consulting Report Template_022307</vt:lpstr>
      <vt:lpstr>U.S. Consulting Report Template_022307</vt:lpstr>
      <vt:lpstr>56th Railroad Safety Advisory Committee Meeting Potential Certification of Other Classes or Crafts of Employees September 15, 2016 Washington, DC </vt:lpstr>
      <vt:lpstr>PowerPoint Presentation</vt:lpstr>
      <vt:lpstr>Railroad Safety Improvement Act of 2008 (RSIA) </vt:lpstr>
      <vt:lpstr>Railroad Safety Improvement Act of 2008 (RSIA) </vt:lpstr>
      <vt:lpstr>PowerPoint Presentation</vt:lpstr>
      <vt:lpstr>Railroad Safety Improvement Act of 2008 (RSIA) </vt:lpstr>
      <vt:lpstr>Where are we now?</vt:lpstr>
      <vt:lpstr>Where are we Now?</vt:lpstr>
    </vt:vector>
  </TitlesOfParts>
  <Company>US DOT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DOT User</dc:creator>
  <cp:lastModifiedBy>USDOT</cp:lastModifiedBy>
  <cp:revision>1378</cp:revision>
  <cp:lastPrinted>2016-07-12T15:44:19Z</cp:lastPrinted>
  <dcterms:created xsi:type="dcterms:W3CDTF">2009-09-22T17:01:39Z</dcterms:created>
  <dcterms:modified xsi:type="dcterms:W3CDTF">2016-09-12T17:07:43Z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0x010100B96D7300A6A35C4998A4CBF1E914D5C7</vt:lpwstr>
  </property>
  <property fmtid="{D5CDD505-2E9C-101B-9397-08002B2CF9AE}" pid="3" name="Order">
    <vt:r8>5200</vt:r8>
  </property>
</Properties>
</file>