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theme/theme3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87" r:id="rId1"/>
    <p:sldMasterId id="2147483801" r:id="rId2"/>
    <p:sldMasterId id="2147483813" r:id="rId3"/>
    <p:sldMasterId id="2147483825" r:id="rId4"/>
    <p:sldMasterId id="2147484226" r:id="rId5"/>
    <p:sldMasterId id="2147484238" r:id="rId6"/>
    <p:sldMasterId id="2147484239" r:id="rId7"/>
    <p:sldMasterId id="2147484240" r:id="rId8"/>
    <p:sldMasterId id="2147484241" r:id="rId9"/>
    <p:sldMasterId id="2147484242" r:id="rId10"/>
    <p:sldMasterId id="2147484243" r:id="rId11"/>
    <p:sldMasterId id="2147484244" r:id="rId12"/>
    <p:sldMasterId id="2147484245" r:id="rId13"/>
    <p:sldMasterId id="2147484246" r:id="rId14"/>
    <p:sldMasterId id="2147484247" r:id="rId15"/>
    <p:sldMasterId id="2147484248" r:id="rId16"/>
    <p:sldMasterId id="2147484249" r:id="rId17"/>
    <p:sldMasterId id="2147484250" r:id="rId18"/>
    <p:sldMasterId id="2147484251" r:id="rId19"/>
    <p:sldMasterId id="2147484252" r:id="rId20"/>
    <p:sldMasterId id="2147484253" r:id="rId21"/>
    <p:sldMasterId id="2147484254" r:id="rId22"/>
    <p:sldMasterId id="2147484255" r:id="rId23"/>
    <p:sldMasterId id="2147484256" r:id="rId24"/>
    <p:sldMasterId id="2147484257" r:id="rId25"/>
    <p:sldMasterId id="2147484258" r:id="rId26"/>
    <p:sldMasterId id="2147484259" r:id="rId27"/>
    <p:sldMasterId id="2147484260" r:id="rId28"/>
    <p:sldMasterId id="2147484261" r:id="rId29"/>
    <p:sldMasterId id="2147484262" r:id="rId30"/>
    <p:sldMasterId id="2147484263" r:id="rId31"/>
    <p:sldMasterId id="2147484264" r:id="rId32"/>
    <p:sldMasterId id="2147484265" r:id="rId33"/>
    <p:sldMasterId id="2147484266" r:id="rId34"/>
  </p:sldMasterIdLst>
  <p:notesMasterIdLst>
    <p:notesMasterId r:id="rId47"/>
  </p:notesMasterIdLst>
  <p:sldIdLst>
    <p:sldId id="1185" r:id="rId35"/>
    <p:sldId id="1180" r:id="rId36"/>
    <p:sldId id="1176" r:id="rId37"/>
    <p:sldId id="1166" r:id="rId38"/>
    <p:sldId id="1178" r:id="rId39"/>
    <p:sldId id="1184" r:id="rId40"/>
    <p:sldId id="1181" r:id="rId41"/>
    <p:sldId id="1187" r:id="rId42"/>
    <p:sldId id="1190" r:id="rId43"/>
    <p:sldId id="1189" r:id="rId44"/>
    <p:sldId id="1147" r:id="rId45"/>
    <p:sldId id="1186" r:id="rId46"/>
  </p:sldIdLst>
  <p:sldSz cx="9144000" cy="6858000" type="screen4x3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77" autoAdjust="0"/>
    <p:restoredTop sz="94744" autoAdjust="0"/>
  </p:normalViewPr>
  <p:slideViewPr>
    <p:cSldViewPr>
      <p:cViewPr varScale="1">
        <p:scale>
          <a:sx n="134" d="100"/>
          <a:sy n="134" d="100"/>
        </p:scale>
        <p:origin x="-78" y="-11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2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7108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95388" y="693738"/>
            <a:ext cx="461962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6263"/>
            <a:ext cx="560705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4113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4113"/>
            <a:ext cx="3038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270" tIns="46136" rIns="92270" bIns="46136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0727C7E-508C-4E3E-B0D4-8E1A05C9CCE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41886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727C7E-508C-4E3E-B0D4-8E1A05C9CCED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5189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11/20 half day and 25/25 1 ½ days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727C7E-508C-4E3E-B0D4-8E1A05C9CCED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9285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Mentorship program to motivate and/or</a:t>
            </a:r>
            <a:r>
              <a:rPr lang="en-US" baseline="0" dirty="0" smtClean="0"/>
              <a:t> provide work experienced and develop internships for budding 213.7 personnel.  Aspiring individual goals. </a:t>
            </a:r>
          </a:p>
          <a:p>
            <a:r>
              <a:rPr lang="en-US" baseline="0" dirty="0" smtClean="0"/>
              <a:t>Evidence-driven.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727C7E-508C-4E3E-B0D4-8E1A05C9CCED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431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Next meeting scheduled for </a:t>
            </a:r>
            <a:r>
              <a:rPr lang="en-US" smtClean="0"/>
              <a:t>end </a:t>
            </a:r>
            <a:r>
              <a:rPr lang="en-US" baseline="0" smtClean="0"/>
              <a:t>of </a:t>
            </a:r>
            <a:r>
              <a:rPr lang="en-US" baseline="0" dirty="0" smtClean="0"/>
              <a:t>July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727C7E-508C-4E3E-B0D4-8E1A05C9CCED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23436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1A3C6-D2E5-43A1-9FEE-9AC4D8AD5B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56064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A1939-B32F-4F9A-B394-416F4FBD17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892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61C67-F31D-4F20-AC37-E51A32FBC5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702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E6780-23FD-41A6-83D7-9152F7C4A19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43978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1E954-DDF5-4823-B2CA-A2853F9ABBB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076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CAED6F-CFCE-484E-8EC6-62FEBA79FF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597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C317A-B2AC-450E-A7E1-49A352AC72A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9669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93A82-8597-47CB-8D86-1E2CED1CF5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818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6D43-1825-4991-9F97-F9D7F79AA2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42608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7FC78-75FC-47FB-B593-20A4B9F051E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8806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94C67E-0657-4A2B-AE9C-E5C71BC550E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3266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767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6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21654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470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921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862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342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4309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6059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057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6765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07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072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94776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207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0125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826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3278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82501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44067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834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6196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622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2920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96460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864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4225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103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14470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47156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66435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8356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9075" y="479425"/>
            <a:ext cx="2057400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79425"/>
            <a:ext cx="6019800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1634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06118-8D9A-46A0-A215-F0FBE9CE813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66978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E09EC-5BD4-4969-A57F-F9A4ED426FB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1203046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33676-06BF-47EC-874C-144B85937AB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4207960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0107E-65E2-4BD1-94AB-9CEE285B660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07919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3CF2A-3918-42A9-9AEC-1842AF692C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97019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47BEF-A7D3-4181-AADA-E743953D90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93089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DFC1E-CF63-4A90-8CE4-C4F2ECA151D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830070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6E565-F74B-4C3B-8576-BC40E721BFA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877787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3DE0-C752-4AD6-AE9A-AF36C88D4A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75062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24C15-5F4F-49B7-BEFB-CA5CA47CE2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84040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5002F-9B52-42B8-9F7E-0BA6187418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65615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5F627-9021-4A30-ADC5-34C1899DD5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30803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780A3-A77F-4541-9DC4-B587B0D4D93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442061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E05D1-321D-4C34-822D-D8400190B97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10559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3BE9F-C8A0-4366-A801-BA1F5AB89FB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9812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E4AA5-7F00-4EB4-878A-D137B30643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358857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17CE8-F70C-4DD6-8836-D3587696E5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62014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43F15-3BF4-42B1-88B1-45F2BCCC184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533294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9D7EE-8E01-474B-A8F5-62CBC1678D7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398789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91535-BDFF-4D46-8441-1173358F6EF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89208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535BB-C22F-45A4-88E2-673D303D915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50655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C80B1-DEFE-46A5-8568-1F38AE32C36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422764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BFDE6-75B6-4551-9533-B702DCAECA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4543509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B4E44-5C30-47E8-8202-A7E14FCE54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108491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05B74-3E26-4E2C-B3E1-22D01D07E3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5221427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3FA3C-3376-43DB-9E71-90122C02358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588174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92E9F-90FD-458E-8474-A8FD7E6D0C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4174749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6F16-D24F-4883-8B53-7031065A74A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52060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63452-01A6-43D5-AE00-8A3DEA90FE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5039567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08E31-DC53-40EE-8C64-7D69E5512E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012841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AF830-FA35-46BE-BEC8-8A6124F3FF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6568901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1C60B-3DD3-4379-91DA-0332FC30744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411656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8FF71-ED25-4AE1-9FAD-ED74D596AA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309378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A42DD-474E-4829-82B2-4F1F51FCCA4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881257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5B40D-2E1B-49D2-AEF2-E837C5822A4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5514907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394AE-CD28-4BB3-AE1C-C1C036EA30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9512373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4D4B7-6657-4D09-978F-D6034D95DE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055726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030D6-796C-4EE4-AD30-5058E29BE8A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010942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88060-D3F7-493A-BDC4-3150EEBD429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486906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96B37-80E1-4B6A-888C-9712C7F6F2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72323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1F6A4-3AE6-4BAD-9502-E229419C75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9698208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19D45-0081-42C0-B058-EBAA63733D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5125655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E1363-F723-47E0-A319-E67A625FD8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9938966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44349-BD93-490C-A7EF-2D573AC2B6F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659922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12681-74F3-41C9-8836-0C75C8C5C7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6977828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8AA72-7731-4375-923E-CAEA6F963B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899927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07D84-4020-43D7-AF35-92D389332C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726012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AB7F8-F412-46B2-B797-DBC132E43B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90448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121AA3-01B9-4265-A3D8-DDA7AED25F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5317139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39AC7-89E3-4A20-9257-9C29FB5B2E2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1891740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48819-3FC6-48AF-A4F1-E9F5AC5D240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799141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7F161-E1EB-47AB-B85C-0D4C71CBA12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478868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DD8E6-CF07-471F-B25A-A026EE0263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7535615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B0C6D-BD9C-4A66-975A-57580ECA127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142942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E3AB3-9B70-49BD-9AD4-C38F4E63AF4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366840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650E0-DC48-478B-8532-4A395BBA504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173749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4BB55-2832-4D7F-A99C-2B501BA4851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9108491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3863E-88D7-4CD3-8B08-A41E699FF40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6705872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237D3-C5EA-4B24-AC4F-5109E9610F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250211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7A718-94A9-4F2E-A158-A9A2B72DBC4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347101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CB768-3317-4EB2-975A-21B339CDABE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1154181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8F392-8B6B-40E4-A0F4-FDE9B2CB395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0311891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703D2-95B9-4B8A-806C-1B208303033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838710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237B2-99C3-4918-8453-7822F0C3F8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7252634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B3FC8-C24E-47C4-9C83-06C07B5A25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348181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35EB34-36FF-4A58-8916-6CFAF15667D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952808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E3DEC-2532-4AC9-ABC9-66675F7A77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250753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03BDE-5BD2-4164-97C7-F37B593F923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81837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CD27F-7E0F-4E3C-8A01-9F5535CEA3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014139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9F46A-B1F0-4DEE-A53F-662C7EC781A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950302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4413E-CBB4-4A10-8A7C-24D2ED969E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9157873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7D64B-8053-4DDF-A500-0F263D39A8A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16624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17642-0736-4965-95E1-34D86CC056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1493047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4E234-CABB-4B91-84AB-689C075D432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5170267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5798D-44F5-4A6C-B7C9-01910A2108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808919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3B982-DE54-483F-B0ED-C81E1C2FD6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604079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97AFE-D4B5-416D-924E-4C3F8C7721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783903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7A6C6-7F25-41E6-AB08-FF7AF3270F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7960350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29B35-2F2E-4950-A508-42A63B9D4CC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180423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0FB54-35C4-439A-8334-95C607A110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452612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C5723-C046-46BF-8B0D-C92ADAD602E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989635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F93CB-13A9-47D2-9576-F5BDE1F267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940211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E2D56-A0CA-41CB-9BB7-AAA90D2AA24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582919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2FD8B-E649-4496-AF0D-DE61C809993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9120067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0F44E-968F-423C-A77C-336C7604D5B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92645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C1D17-B95C-4EAD-8B70-8090919E3A3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86335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604EF-84C9-4C8F-B642-B8A320A6835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1390901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7161F-B193-424D-A89E-758B1ED7872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415210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C1FF7-34DA-4ADE-A938-92796D40FCC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2432902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77023-750A-4EBE-9A83-FFB65E7EAC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89380672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5E5B9-83B1-4D1A-8268-69D744A939B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8783392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CB41F-C506-4A50-AB32-7A9BC204387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814505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42A49-CA21-437A-995E-10B9CADFABE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6432523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8F62F-6739-4EDE-A768-FB9803365E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91431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9C9B8-2FA7-476F-AA52-7ACC724301C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855383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41474-5E5F-49D7-AE0F-C7545A0E8E5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52638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0979B-325D-42ED-9FF9-A5F57A45452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9888615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28D33-C4A4-4719-ADAF-2785DDB502A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2923531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9D8A2-2B20-4803-9EC4-F15A18FD62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0397717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65F6E-3C55-49CD-B8D3-BDA23B8C274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8126522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AA36D-BDEA-4925-928B-1C2C8A42878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3606360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2C169-8D7D-4F38-915F-BA67B908CBB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1735706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0470C-18CB-4C9C-B3ED-70DE656230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04571249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A0C5F-8F72-4363-BD47-C747812F002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2219377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43935-35FD-4B60-AB63-DFC12786D8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9194699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C6297-4B55-476F-8346-0E953CBDF6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9732614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4546C-E63A-44BF-8D80-5F1DB7928A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5511745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49534-88DF-4FF6-8CD8-D7746A5A8B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48860405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4EE0C-B47F-4EC2-9BB8-2E36DAA014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28553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D1AD3-13D3-4D19-AA35-2D5973B346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09068164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31DFF-655D-4483-B614-01E0B55F08B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844796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745FD-1458-42D4-A56A-B75C32EC739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7919356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297D2-4710-43A7-BE7D-44A25B995A7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548996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F364B-2499-4375-B9B4-8EA83C00F18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1792021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D2118-C059-455E-A1D2-7F0763061C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2387569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2733C-9D70-43B3-B628-840745AE532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684623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955B8-FAE1-42A1-A89D-82005B5698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504936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6E7D2-9273-4944-B6FA-FA6D6082D05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8015234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E608E-3C42-4133-BA97-803884DB99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2343084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844D5-6895-43B8-A766-2C77098034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3820946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C9CD3-517C-44CF-8FF0-E1821356BCD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8982223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E55E9-A39C-4B6C-8905-F6CCA73E9E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75588254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84A2B-6BEA-4420-AC71-E44FC25F82D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645631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187F2-1693-44C1-B558-FABAD116B6A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1759623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0ADBE-E3A8-4185-AFE2-4167592CCAE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9053174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DEA85-1CB2-4814-836B-7FC83459B30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3938587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934DE-677C-46EE-9C12-14E4E03DC8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43549146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9609F-2967-459C-97A4-56283DCD1E9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578913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C228F-913E-434C-8CCD-E029047F6E2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1493630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3A252-5816-4914-967B-173AF5FA85C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0966130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7E1C0-2966-4067-B3FA-F72D968363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194828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6753F-3892-4FA1-8379-1CCFE1EAE91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4356471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12BBF-7403-4CE5-9D38-632BE873D54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4168805"/>
      </p:ext>
    </p:extLst>
  </p:cSld>
  <p:clrMapOvr>
    <a:masterClrMapping/>
  </p:clrMapOvr>
  <p:transition spd="slow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FABDA-BA2C-49AF-9B4A-F881CD7BB2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66635806"/>
      </p:ext>
    </p:extLst>
  </p:cSld>
  <p:clrMapOvr>
    <a:masterClrMapping/>
  </p:clrMapOvr>
  <p:transition spd="slow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2930C-B529-46E9-911F-6E03D82385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90097578"/>
      </p:ext>
    </p:extLst>
  </p:cSld>
  <p:clrMapOvr>
    <a:masterClrMapping/>
  </p:clrMapOvr>
  <p:transition spd="slow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0A06E-A460-46A7-BC85-3BE4D68D3F2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84871141"/>
      </p:ext>
    </p:extLst>
  </p:cSld>
  <p:clrMapOvr>
    <a:masterClrMapping/>
  </p:clrMapOvr>
  <p:transition spd="slow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DD43A-7F11-405C-85F0-CC90C48F33C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3985220"/>
      </p:ext>
    </p:extLst>
  </p:cSld>
  <p:clrMapOvr>
    <a:masterClrMapping/>
  </p:clrMapOvr>
  <p:transition spd="slow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61C1F-1901-4A17-A08F-94775892AE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26196181"/>
      </p:ext>
    </p:extLst>
  </p:cSld>
  <p:clrMapOvr>
    <a:masterClrMapping/>
  </p:clrMapOvr>
  <p:transition spd="slow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6AE3E-711F-4569-8232-E5D5B139EA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8010460"/>
      </p:ext>
    </p:extLst>
  </p:cSld>
  <p:clrMapOvr>
    <a:masterClrMapping/>
  </p:clrMapOvr>
  <p:transition spd="slow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906A5-91EF-49A1-920A-93B9B176E68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33839303"/>
      </p:ext>
    </p:extLst>
  </p:cSld>
  <p:clrMapOvr>
    <a:masterClrMapping/>
  </p:clrMapOvr>
  <p:transition spd="slow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B1B5D-89CC-4C60-A35C-E810CB317D4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0839"/>
      </p:ext>
    </p:extLst>
  </p:cSld>
  <p:clrMapOvr>
    <a:masterClrMapping/>
  </p:clrMapOvr>
  <p:transition spd="slow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66E26-56FE-484D-833F-76890DD1B41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5419597"/>
      </p:ext>
    </p:extLst>
  </p:cSld>
  <p:clrMapOvr>
    <a:masterClrMapping/>
  </p:clrMapOvr>
  <p:transition spd="slow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40CE8-2140-445D-A58A-31FBC5B315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4804250"/>
      </p:ext>
    </p:extLst>
  </p:cSld>
  <p:clrMapOvr>
    <a:masterClrMapping/>
  </p:clrMapOvr>
  <p:transition spd="slow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38495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042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214582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8991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5611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2746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325445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7998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004856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36762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477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890993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921559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8682766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5123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82955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7185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7904858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5492570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5408768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30426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356106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471393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2907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015670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849602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7789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40378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5609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946370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863233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46202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7458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68236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859365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3844580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976011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7722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62151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456801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079728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3545560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0265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03121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66279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79313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6691014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4778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152662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22673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3537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717450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5679120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14502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535991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23863"/>
            <a:ext cx="2079625" cy="5508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23863"/>
            <a:ext cx="6089650" cy="5508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780694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06444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31128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9438556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25332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8101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4909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918827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8223434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3909765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168388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9075" y="479425"/>
            <a:ext cx="2057400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479425"/>
            <a:ext cx="6019800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13405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05E8AE-0633-43F3-8221-81A7913C8B1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7041051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BF3FA-2C04-4621-9083-8AFCE9E199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4372953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C0AB0-4276-46FD-9AE5-183F7F2DA8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02358522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84787-9145-4244-86CE-6D9817FB60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8368987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48214-B2FA-44C7-9571-593910E190B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726730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DFE88-C6CA-4B1E-AADA-714EF9B8CBB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610913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47E11-7FCE-4E79-BA83-529DBDCBB71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3993852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C7473-2352-4027-9DF2-347775BCC1F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02869490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2D348-C072-4749-815D-A42D09B9C76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514464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7799C-AC20-48E4-A477-77A9CFC623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7292927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1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EA3F9-EC91-4B15-A3E9-DACB2D6EC81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1135491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B521D-6051-4043-8E06-19F40C6C09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252242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18FEF-DB5E-4C5D-B62B-27CE3837346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5080777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4F9A3-9995-4EB5-9090-FB36CF92CF1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04687935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E5332-34F4-4898-AB12-8177885C54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499141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87452-830C-497B-87D4-4C2E83F3933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3921592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C794C-9FBB-4778-A5CC-9A022E6168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72857442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629D5-9483-4BB3-AFB3-0280942F94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577306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3E91F-A323-4661-88D8-9F1DF1AAE65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00835487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6B104-2111-4A58-B9F7-04ABA19A73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2527933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259C7-ED30-49F4-988F-B463B41B45B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26913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7E5F5-EB2D-4E1E-9E30-13756584651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5754110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F54E4-909D-42AA-9C22-B6D9F3D9F22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54540197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1EC1B-18FC-4773-BD95-F2B879E7503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0236999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2DF59-0C4E-4240-B3A2-2151595BA3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60273900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E96B6-48C2-4127-A676-D3D3BD35C7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627334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7E445-30AA-4B7C-8D5A-6EFBB4B5B34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89234024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5EA43-28D2-4C6D-853A-22F2734E935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3529078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1B8CA-BB4F-4BEE-84DD-5BB002464C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8201107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80C54-1ABB-4993-9808-56E7BC101D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4874012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DCA8E-369B-4AB6-BF0E-A97B21B360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2989064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ACEC5-638A-4F1E-89B8-624A89C7B0E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48241650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3A676-5CB5-4061-8E15-1370C22C0AD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5724035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EA0CD-71C1-40CB-8425-0035311A099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1943682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65A58-5C4B-40AC-9E90-F9AEF41E3E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1967168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5F784-73CA-448C-BAA9-A218F602C1D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5752480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0BD91-AA16-4F2F-8AB3-D73932F304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1119698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E675A-6E52-453D-8C1A-D345D7AD2E6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0950763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A0033-42A4-4BBE-934E-4467673FC5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9921974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CE86F-1A71-4FCF-A9F2-513D290CDE7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7029161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9049B-3028-48C4-AC16-DF32B7466E4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0284611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5F24E-55C1-444F-A250-5293F7D94AB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927161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B6718-B8F3-4ED5-AD45-33287F4651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26939472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3A648-1D5D-4079-8DC1-5797650D196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486056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99BD3-4F80-4C07-8FDC-20C78BF6DB6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80087415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B33D9-7919-4FDD-87C6-B41D6DF37F9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21570648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AE548-5C38-4C55-BE56-E364B56686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0560751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9985D-BF6F-4B63-ADB3-301799D83E7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1776013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A5D76-2ECE-46A5-A5D3-F52FCD70910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9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25432421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0F4C4-84F1-4856-BC07-8197BB2460F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5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31845648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669B4-C58A-4C50-9F29-A75DFCF700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4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78885900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ED4A2-08CC-4359-B601-876BAD05B6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1512732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F702C-9D23-4EAC-BFB7-F7D2CA2C9D5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62073031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7D07F-8784-445E-A10B-D3A6164CE0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33668148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2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45987-11D2-432B-B86F-283648437C8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6" name="Footer Placeholder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33507799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E3996-433A-4E3C-A0B7-0734BF84BC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64607806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28F37-ACD9-43A7-9F17-1557FC95B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7106793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C1A2E-8927-45D2-B5EB-F41B00EEA2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8099598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87519-C54A-4A9C-B25A-14271A349A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9477430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7A848-388F-404D-892A-C1629A3CC7C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8324307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F5DD8-3B5B-49D7-A9EF-331513C6A6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59898320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F1F81-0AEF-4749-9F86-44576B3AD32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7234473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72030-5790-4F97-8646-5CD2095276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61599712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3B6CF-51D8-4C51-918C-539E12249E8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77712575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74C1D-FD28-41F8-89D5-44821A88164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06446960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D041D-0013-47FA-9BC7-06310721DF8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6628775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3979F-D3A7-41D2-93C6-7470FB5DF0D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6574524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3E149-AEA2-4D4E-8FED-B5842DCDB95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571751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94522-4E11-4B9B-8115-A6571A27E9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6534581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56C48-781B-42F8-B1B6-7D8B5C916F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47154977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8E67C-7C20-46FB-AD85-7E6C550315F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90749051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5167C-2CD1-47FD-8FCC-6EC998AE438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27285588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EC220-7F48-4644-8575-F91D26CC195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7861502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9E708-1D74-4DF2-A661-D82C2BCEBC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16795848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FD606-11C8-4304-8E44-D64C491EDE6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7010238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86FC4-9E1A-4398-9ADB-0491170413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951281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9896E-547E-4AFA-981B-B6B0D8C4AD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43972576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46877-8177-42CD-B9CB-FAC8A99F3AD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47157444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242D9-6420-47FC-B6D9-1F77BA404E1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961577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09148-210A-4681-8685-2867A2351CE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01867445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9A9B0-3AFE-4988-802E-4D4AF3EA408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69126245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792BB-DB81-43C8-939C-70EE33E7933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60297962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5E0A8-3B49-4AFB-BA81-50B174C83F2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9294796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B8878-96D2-448A-B58E-52C6EC1D6B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6748824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A4137-9E0D-4224-B33E-EEEF460CBB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5635309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0A251-1737-48D0-BE0A-8AEF3389B3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11442158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F7746-E55A-4C7E-852E-B1F81A3AC9C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98641017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6A223-062D-4F6E-8456-79101172B60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65113954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804CF-92CB-4444-9BA6-F77A939CB34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11178251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6351F-94CF-488A-B154-B0A30D541E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73131519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8E0BF-1871-48F7-9938-A90FFA693EB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03765253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7E7B0-2986-4E19-AADC-3AF0226D12B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398689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6C691-0C37-493E-8058-ACCC7C2D5A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6135913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4D8D1-CC68-4830-BCC2-6D737CB994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39840932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4F3DE1-2367-426D-9C2F-B3AEA8D6F4E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0864877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3DB2B-7C80-4E4B-8039-3A04646D380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7984705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81E3-7C86-4464-8477-4A7E86E3420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38844909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0CA70-6843-44D6-8E68-7D0818DB8D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351374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E7A54-B228-4C62-A079-A33E81BAACD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9207639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8238D-5C35-4AFA-9A44-5DFA7459C6E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3568462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2B3DA-DCD4-47CF-AA38-2B18B70FF8D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2988179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9C360-1863-49C9-879C-EC23DFD0169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12314367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1E4E7-DEA3-44AB-898D-745F5249CC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45377049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3EDB4-0662-4DEB-8359-3DD4310A821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5944047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D90AD-2220-45B9-993E-57440F4A23B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3084916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4675D-0540-451A-9AB9-4BAAE0286D8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49801644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A86C9-5714-4FAF-B179-D5064E0A7B7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86019082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DFACA-8F33-4FDB-805C-3F220EB5D59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81292596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80D4D-CA4D-47AB-B3B2-C57EB816BCD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3682504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7B24D-1B38-434B-B781-B9D7A5EBE5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11124957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434A1-9C37-4094-B104-6BFEC97C907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0947897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D073B-68CB-4BE0-AC60-1B7BE9A37F4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97565583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1C04A-692A-46DD-8E09-B55E6BE82A6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044380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88"/>
            <a:ext cx="4038600" cy="43243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1DD26-8187-4C82-83A5-42B91AF3B8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87596640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4182E-5DEB-4B77-85F5-3E62D7541F6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33626675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CF212-730D-4CE8-8F5A-F262C5C31A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6693110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4DF89-444D-44E1-8DD0-CB476D98835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850613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F4A48-3B29-4610-A03B-D682C9BE47A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43164921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4A42D-6CA4-4488-ADCB-0429D732226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78952466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4464E-400A-48B7-9940-63405F98543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5550851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6563" y="130175"/>
            <a:ext cx="2262187" cy="64436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30175"/>
            <a:ext cx="6634163" cy="64436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BD06B-BF2D-488F-BF91-28F1306A15B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6005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Relationship Id="rId1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Relationship Id="rId1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Relationship Id="rId1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Relationship Id="rId14" Type="http://schemas.openxmlformats.org/officeDocument/2006/relationships/image" Target="../media/image10.jpe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Relationship Id="rId14" Type="http://schemas.openxmlformats.org/officeDocument/2006/relationships/image" Target="../media/image7.png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Relationship Id="rId14" Type="http://schemas.openxmlformats.org/officeDocument/2006/relationships/image" Target="../media/image7.png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Relationship Id="rId14" Type="http://schemas.openxmlformats.org/officeDocument/2006/relationships/image" Target="../media/image7.pn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Relationship Id="rId14" Type="http://schemas.openxmlformats.org/officeDocument/2006/relationships/image" Target="../media/image7.png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Relationship Id="rId14" Type="http://schemas.openxmlformats.org/officeDocument/2006/relationships/image" Target="../media/image7.png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Relationship Id="rId14" Type="http://schemas.openxmlformats.org/officeDocument/2006/relationships/image" Target="../media/image7.png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Relationship Id="rId14" Type="http://schemas.openxmlformats.org/officeDocument/2006/relationships/image" Target="../media/image7.png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Relationship Id="rId14" Type="http://schemas.openxmlformats.org/officeDocument/2006/relationships/image" Target="../media/image7.png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Relationship Id="rId14" Type="http://schemas.openxmlformats.org/officeDocument/2006/relationships/image" Target="../media/image7.png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Relationship Id="rId1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A0E7B6A-C174-46D7-99F9-E5F0D78B682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B1C8488B-23EA-4AD4-8E95-3A060D72C55D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03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03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3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4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17" t="57568" r="27480" b="19243"/>
          <a:stretch>
            <a:fillRect/>
          </a:stretch>
        </p:blipFill>
        <p:spPr bwMode="auto">
          <a:xfrm>
            <a:off x="7897813" y="20638"/>
            <a:ext cx="109220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Line 37"/>
          <p:cNvSpPr>
            <a:spLocks noChangeShapeType="1"/>
          </p:cNvSpPr>
          <p:nvPr/>
        </p:nvSpPr>
        <p:spPr bwMode="auto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2054" name="Line 35"/>
          <p:cNvSpPr>
            <a:spLocks noChangeShapeType="1"/>
          </p:cNvSpPr>
          <p:nvPr/>
        </p:nvSpPr>
        <p:spPr bwMode="auto">
          <a:xfrm>
            <a:off x="469900" y="992188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2055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9B9638E4-1C5A-40C3-B48B-9E6AAF0354FB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  <p:sldLayoutId id="2147484279" r:id="rId2"/>
    <p:sldLayoutId id="2147484280" r:id="rId3"/>
    <p:sldLayoutId id="2147484281" r:id="rId4"/>
    <p:sldLayoutId id="2147484282" r:id="rId5"/>
    <p:sldLayoutId id="2147484283" r:id="rId6"/>
    <p:sldLayoutId id="2147484284" r:id="rId7"/>
    <p:sldLayoutId id="2147484285" r:id="rId8"/>
    <p:sldLayoutId id="2147484286" r:id="rId9"/>
    <p:sldLayoutId id="2147484287" r:id="rId10"/>
    <p:sldLayoutId id="2147484288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3076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3077" name="Rectangle 10"/>
          <p:cNvSpPr txBox="1">
            <a:spLocks noGrp="1" noChangeArrowheads="1"/>
          </p:cNvSpPr>
          <p:nvPr/>
        </p:nvSpPr>
        <p:spPr bwMode="auto">
          <a:xfrm>
            <a:off x="8653463" y="6562725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2AA8262A-F6DA-49A7-AC0E-388EF92AA722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pic>
        <p:nvPicPr>
          <p:cNvPr id="3078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Line 37"/>
          <p:cNvSpPr>
            <a:spLocks noChangeShapeType="1"/>
          </p:cNvSpPr>
          <p:nvPr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80" name="TextBox 3"/>
          <p:cNvSpPr txBox="1">
            <a:spLocks noChangeArrowheads="1"/>
          </p:cNvSpPr>
          <p:nvPr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9" r:id="rId1"/>
    <p:sldLayoutId id="2147484290" r:id="rId2"/>
    <p:sldLayoutId id="2147484291" r:id="rId3"/>
    <p:sldLayoutId id="2147484292" r:id="rId4"/>
    <p:sldLayoutId id="2147484293" r:id="rId5"/>
    <p:sldLayoutId id="2147484294" r:id="rId6"/>
    <p:sldLayoutId id="2147484295" r:id="rId7"/>
    <p:sldLayoutId id="2147484296" r:id="rId8"/>
    <p:sldLayoutId id="2147484297" r:id="rId9"/>
    <p:sldLayoutId id="2147484298" r:id="rId10"/>
    <p:sldLayoutId id="2147484299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6875" y="479425"/>
            <a:ext cx="82296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  <p:sp>
        <p:nvSpPr>
          <p:cNvPr id="4100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4101" name="Rectangle 10"/>
          <p:cNvSpPr txBox="1">
            <a:spLocks noGrp="1" noChangeArrowheads="1"/>
          </p:cNvSpPr>
          <p:nvPr/>
        </p:nvSpPr>
        <p:spPr bwMode="auto">
          <a:xfrm>
            <a:off x="8763000" y="6629400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5A838D62-0D6D-4D47-A884-6FEC210FA28F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sp>
        <p:nvSpPr>
          <p:cNvPr id="4102" name="Line 37"/>
          <p:cNvSpPr>
            <a:spLocks noChangeShapeType="1"/>
          </p:cNvSpPr>
          <p:nvPr/>
        </p:nvSpPr>
        <p:spPr bwMode="auto">
          <a:xfrm>
            <a:off x="396875" y="773113"/>
            <a:ext cx="8229600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4103" name="Picture 9" descr="DOT_FRA_LONG-signature_b&amp;b_cs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191250"/>
            <a:ext cx="14478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512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512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5" name="Date Placeholder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126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127" name="Slide Number Placeholder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B4508524-4561-4E8E-9A05-F219EF4A9A3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513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3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134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7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8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5129" name="Group 19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5140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5135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513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513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312" r:id="rId2"/>
    <p:sldLayoutId id="2147484313" r:id="rId3"/>
    <p:sldLayoutId id="2147484314" r:id="rId4"/>
    <p:sldLayoutId id="2147484315" r:id="rId5"/>
    <p:sldLayoutId id="2147484316" r:id="rId6"/>
    <p:sldLayoutId id="2147484317" r:id="rId7"/>
    <p:sldLayoutId id="2147484318" r:id="rId8"/>
    <p:sldLayoutId id="2147484319" r:id="rId9"/>
    <p:sldLayoutId id="2147484320" r:id="rId10"/>
    <p:sldLayoutId id="214748432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D9351FDC-4FD2-4137-A934-681F5BC72A2E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614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5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6157" name="Rectangle 2"/>
          <p:cNvSpPr txBox="1">
            <a:spLocks noChangeArrowheads="1"/>
          </p:cNvSpPr>
          <p:nvPr/>
        </p:nvSpPr>
        <p:spPr bwMode="auto">
          <a:xfrm>
            <a:off x="392113" y="228600"/>
            <a:ext cx="82946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en-US" altLang="en-US" sz="1400" dirty="0" smtClean="0">
                <a:solidFill>
                  <a:schemeClr val="tx2"/>
                </a:solidFill>
              </a:rPr>
              <a:t>F   E   D   E   R   A   L      R   A   I   L   R   O   A   D       A   D   M   I   N   I   S   T   R   A   T   I   O   N</a:t>
            </a:r>
          </a:p>
        </p:txBody>
      </p:sp>
      <p:sp>
        <p:nvSpPr>
          <p:cNvPr id="6158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59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160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161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7700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66D3CA-27E1-466A-84A0-D861EACEDDD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BF2BC561-025C-4C27-839E-15B5127D4A0F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717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8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718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18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183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184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185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A03929E-146D-46FC-A2A6-1E8F11BD1F4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036BD464-0679-43F0-B5FC-1946F736CD3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819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20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8205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8206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207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208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209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9EA952E-CC9B-4D04-98DA-4CA3AD3B93E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4" r:id="rId1"/>
    <p:sldLayoutId id="2147484345" r:id="rId2"/>
    <p:sldLayoutId id="2147484346" r:id="rId3"/>
    <p:sldLayoutId id="2147484347" r:id="rId4"/>
    <p:sldLayoutId id="2147484348" r:id="rId5"/>
    <p:sldLayoutId id="2147484349" r:id="rId6"/>
    <p:sldLayoutId id="2147484350" r:id="rId7"/>
    <p:sldLayoutId id="2147484351" r:id="rId8"/>
    <p:sldLayoutId id="2147484352" r:id="rId9"/>
    <p:sldLayoutId id="2147484353" r:id="rId10"/>
    <p:sldLayoutId id="214748435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A303C986-9E06-4B54-8D7A-BCC09BA581B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9219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3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4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5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6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7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228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9229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923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31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232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233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3100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7B0AC07-9E28-44EE-B270-8093263F954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5C148D0D-FBEC-4728-A613-8B4D8A58283A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0243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7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8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49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0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1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252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0253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54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55" name="Date Placeholder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56" name="Footer Placeholder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57" name="Slide Number Placeholder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A15F9CD-4431-4F02-99A1-833F5DB1C46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6" r:id="rId1"/>
    <p:sldLayoutId id="2147484367" r:id="rId2"/>
    <p:sldLayoutId id="2147484368" r:id="rId3"/>
    <p:sldLayoutId id="2147484369" r:id="rId4"/>
    <p:sldLayoutId id="2147484370" r:id="rId5"/>
    <p:sldLayoutId id="2147484371" r:id="rId6"/>
    <p:sldLayoutId id="2147484372" r:id="rId7"/>
    <p:sldLayoutId id="2147484373" r:id="rId8"/>
    <p:sldLayoutId id="2147484374" r:id="rId9"/>
    <p:sldLayoutId id="2147484375" r:id="rId10"/>
    <p:sldLayoutId id="2147484376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D6FB377B-42C5-4CB7-A60B-C1A90DAA7444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126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27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127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127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9" name="Date Placeholder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1280" name="Footer Placeholder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1281" name="Slide Number Placeholder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F442FFD-715D-4B90-B382-87D8073A734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3282D0E3-11D5-48A3-947E-CAC6D9DA2AA8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229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29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30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230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230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2303" name="Date Placeholder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2304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2305" name="Slide Number Placeholder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A4953BB-22DF-490F-BD35-2D8FB78ABED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8" r:id="rId1"/>
    <p:sldLayoutId id="2147484389" r:id="rId2"/>
    <p:sldLayoutId id="2147484390" r:id="rId3"/>
    <p:sldLayoutId id="2147484391" r:id="rId4"/>
    <p:sldLayoutId id="2147484392" r:id="rId5"/>
    <p:sldLayoutId id="2147484393" r:id="rId6"/>
    <p:sldLayoutId id="2147484394" r:id="rId7"/>
    <p:sldLayoutId id="2147484395" r:id="rId8"/>
    <p:sldLayoutId id="2147484396" r:id="rId9"/>
    <p:sldLayoutId id="2147484397" r:id="rId10"/>
    <p:sldLayoutId id="214748439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300206F0-FFC7-4C63-AAC6-4827C6E7CC77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331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1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32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3325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3326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327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3328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3329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9E30B2-3D61-4DCF-B70A-1106726C50D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  <p:sldLayoutId id="2147484400" r:id="rId2"/>
    <p:sldLayoutId id="2147484401" r:id="rId3"/>
    <p:sldLayoutId id="2147484402" r:id="rId4"/>
    <p:sldLayoutId id="2147484403" r:id="rId5"/>
    <p:sldLayoutId id="2147484404" r:id="rId6"/>
    <p:sldLayoutId id="2147484405" r:id="rId7"/>
    <p:sldLayoutId id="2147484406" r:id="rId8"/>
    <p:sldLayoutId id="2147484407" r:id="rId9"/>
    <p:sldLayoutId id="2147484408" r:id="rId10"/>
    <p:sldLayoutId id="214748440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60AC13C5-9F62-427F-8188-A481E8496B1C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4339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3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4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5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6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7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4348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4349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350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351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4352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4353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DF5F390-03B4-42BC-8A26-79347103010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0" r:id="rId1"/>
    <p:sldLayoutId id="2147484411" r:id="rId2"/>
    <p:sldLayoutId id="2147484412" r:id="rId3"/>
    <p:sldLayoutId id="2147484413" r:id="rId4"/>
    <p:sldLayoutId id="2147484414" r:id="rId5"/>
    <p:sldLayoutId id="2147484415" r:id="rId6"/>
    <p:sldLayoutId id="2147484416" r:id="rId7"/>
    <p:sldLayoutId id="2147484417" r:id="rId8"/>
    <p:sldLayoutId id="2147484418" r:id="rId9"/>
    <p:sldLayoutId id="2147484419" r:id="rId10"/>
    <p:sldLayoutId id="214748442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F969E928-5099-499F-A761-24709E412020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5363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7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8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69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0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1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5372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5373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5374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375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5376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5377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17423C7-E7C5-4730-A580-3F4057C7EA0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1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56A94107-D003-4946-BEB1-8724BE7A5FE0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6387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1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2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3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4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5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6396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639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639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6399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1447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6400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6401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5C57779-D13F-4B4F-89AB-8BD7A6F231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2" r:id="rId1"/>
    <p:sldLayoutId id="2147484433" r:id="rId2"/>
    <p:sldLayoutId id="2147484434" r:id="rId3"/>
    <p:sldLayoutId id="2147484435" r:id="rId4"/>
    <p:sldLayoutId id="2147484436" r:id="rId5"/>
    <p:sldLayoutId id="2147484437" r:id="rId6"/>
    <p:sldLayoutId id="2147484438" r:id="rId7"/>
    <p:sldLayoutId id="2147484439" r:id="rId8"/>
    <p:sldLayoutId id="2147484440" r:id="rId9"/>
    <p:sldLayoutId id="2147484441" r:id="rId10"/>
    <p:sldLayoutId id="214748444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A29E1524-9B68-4A4D-9D64-7DF29324C708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7411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5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6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7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8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19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42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sp>
        <p:nvSpPr>
          <p:cNvPr id="17421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742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42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742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828800" y="6248400"/>
            <a:ext cx="594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742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70638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5D5679D-82A6-490D-9E01-D4546DCA9AF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3" r:id="rId1"/>
    <p:sldLayoutId id="2147484444" r:id="rId2"/>
    <p:sldLayoutId id="2147484445" r:id="rId3"/>
    <p:sldLayoutId id="2147484446" r:id="rId4"/>
    <p:sldLayoutId id="2147484447" r:id="rId5"/>
    <p:sldLayoutId id="2147484448" r:id="rId6"/>
    <p:sldLayoutId id="2147484449" r:id="rId7"/>
    <p:sldLayoutId id="2147484450" r:id="rId8"/>
    <p:sldLayoutId id="2147484451" r:id="rId9"/>
    <p:sldLayoutId id="2147484452" r:id="rId10"/>
    <p:sldLayoutId id="2147484453" r:id="rId11"/>
  </p:sldLayoutIdLst>
  <p:transition spd="slow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 txBox="1">
            <a:spLocks noChangeArrowheads="1"/>
          </p:cNvSpPr>
          <p:nvPr/>
        </p:nvSpPr>
        <p:spPr bwMode="auto">
          <a:xfrm>
            <a:off x="4572000" y="63976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fld id="{40C91467-8197-4F3E-89BE-6F0E3C406D85}" type="datetime1">
              <a:rPr lang="en-US" altLang="en-US" sz="800" smtClean="0"/>
              <a:pPr eaLnBrk="1" hangingPunct="1">
                <a:defRPr/>
              </a:pPr>
              <a:t>9/1/2016</a:t>
            </a:fld>
            <a:endParaRPr lang="en-US" altLang="en-US" sz="800" dirty="0" smtClean="0"/>
          </a:p>
        </p:txBody>
      </p:sp>
      <p:pic>
        <p:nvPicPr>
          <p:cNvPr id="1843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200" dirty="0" smtClean="0"/>
              <a:t>FRA – Office of Railroad Safety</a:t>
            </a:r>
          </a:p>
          <a:p>
            <a:pPr algn="ctr" eaLnBrk="1" hangingPunct="1">
              <a:defRPr/>
            </a:pPr>
            <a:endParaRPr lang="en-US" altLang="en-US" sz="1200" dirty="0" smtClean="0"/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5851525"/>
            <a:ext cx="1274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17"/>
          <p:cNvSpPr>
            <a:spLocks noChangeArrowheads="1"/>
          </p:cNvSpPr>
          <p:nvPr/>
        </p:nvSpPr>
        <p:spPr bwMode="auto">
          <a:xfrm>
            <a:off x="1371600" y="6483350"/>
            <a:ext cx="381000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39" name="Rectangle 20"/>
          <p:cNvSpPr>
            <a:spLocks noChangeArrowheads="1"/>
          </p:cNvSpPr>
          <p:nvPr/>
        </p:nvSpPr>
        <p:spPr bwMode="auto">
          <a:xfrm>
            <a:off x="1336675" y="6357938"/>
            <a:ext cx="720725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0" name="Rectangle 22"/>
          <p:cNvSpPr>
            <a:spLocks noChangeArrowheads="1"/>
          </p:cNvSpPr>
          <p:nvPr/>
        </p:nvSpPr>
        <p:spPr bwMode="auto">
          <a:xfrm>
            <a:off x="1462088" y="6113463"/>
            <a:ext cx="1281112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1" name="Rectangle 24"/>
          <p:cNvSpPr>
            <a:spLocks noChangeArrowheads="1"/>
          </p:cNvSpPr>
          <p:nvPr/>
        </p:nvSpPr>
        <p:spPr bwMode="auto">
          <a:xfrm>
            <a:off x="1427163" y="6227763"/>
            <a:ext cx="858837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2" name="Rectangle 25"/>
          <p:cNvSpPr>
            <a:spLocks noChangeArrowheads="1"/>
          </p:cNvSpPr>
          <p:nvPr/>
        </p:nvSpPr>
        <p:spPr bwMode="auto">
          <a:xfrm>
            <a:off x="1524000" y="5995988"/>
            <a:ext cx="1925638" cy="57150"/>
          </a:xfrm>
          <a:prstGeom prst="rect">
            <a:avLst/>
          </a:prstGeom>
          <a:gradFill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444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" b="1" dirty="0" smtClean="0"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  <p:cxnSp>
        <p:nvCxnSpPr>
          <p:cNvPr id="18445" name="Straight Connector 16"/>
          <p:cNvCxnSpPr>
            <a:cxnSpLocks noChangeAspect="1" noChangeShapeType="1"/>
          </p:cNvCxnSpPr>
          <p:nvPr/>
        </p:nvCxnSpPr>
        <p:spPr bwMode="auto">
          <a:xfrm flipV="1">
            <a:off x="304800" y="1219200"/>
            <a:ext cx="8458200" cy="269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844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1638" y="514350"/>
            <a:ext cx="8345487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6" r:id="rId1"/>
    <p:sldLayoutId id="2147484477" r:id="rId2"/>
    <p:sldLayoutId id="2147484478" r:id="rId3"/>
    <p:sldLayoutId id="2147484479" r:id="rId4"/>
    <p:sldLayoutId id="2147484480" r:id="rId5"/>
    <p:sldLayoutId id="2147484481" r:id="rId6"/>
    <p:sldLayoutId id="2147484482" r:id="rId7"/>
    <p:sldLayoutId id="2147484483" r:id="rId8"/>
    <p:sldLayoutId id="2147484484" r:id="rId9"/>
    <p:sldLayoutId id="2147484485" r:id="rId10"/>
    <p:sldLayoutId id="2147484486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7" r:id="rId1"/>
    <p:sldLayoutId id="2147484488" r:id="rId2"/>
    <p:sldLayoutId id="2147484489" r:id="rId3"/>
    <p:sldLayoutId id="2147484490" r:id="rId4"/>
    <p:sldLayoutId id="2147484491" r:id="rId5"/>
    <p:sldLayoutId id="2147484492" r:id="rId6"/>
    <p:sldLayoutId id="2147484493" r:id="rId7"/>
    <p:sldLayoutId id="2147484494" r:id="rId8"/>
    <p:sldLayoutId id="2147484495" r:id="rId9"/>
    <p:sldLayoutId id="2147484496" r:id="rId10"/>
    <p:sldLayoutId id="2147484497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35"/>
          <p:cNvSpPr>
            <a:spLocks noChangeShapeType="1"/>
          </p:cNvSpPr>
          <p:nvPr/>
        </p:nvSpPr>
        <p:spPr bwMode="auto">
          <a:xfrm>
            <a:off x="469900" y="917575"/>
            <a:ext cx="8504238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3152" tIns="73152" rIns="73152" bIns="73152" anchor="ctr" anchorCtr="1"/>
          <a:lstStyle/>
          <a:p>
            <a:endParaRPr lang="en-US" dirty="0"/>
          </a:p>
        </p:txBody>
      </p:sp>
      <p:sp>
        <p:nvSpPr>
          <p:cNvPr id="22531" name="Rectangle 10"/>
          <p:cNvSpPr txBox="1">
            <a:spLocks noGrp="1" noChangeArrowheads="1"/>
          </p:cNvSpPr>
          <p:nvPr/>
        </p:nvSpPr>
        <p:spPr bwMode="auto">
          <a:xfrm>
            <a:off x="8653463" y="6562725"/>
            <a:ext cx="3810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fld id="{3F2A508E-3FE5-45A5-A4CF-63A2E97D1D19}" type="slidenum">
              <a:rPr lang="en-US" altLang="en-US" sz="900" smtClean="0">
                <a:solidFill>
                  <a:srgbClr val="000000"/>
                </a:solidFill>
              </a:rPr>
              <a:pPr algn="r" eaLnBrk="1" hangingPunct="1">
                <a:defRPr/>
              </a:pPr>
              <a:t>‹#›</a:t>
            </a:fld>
            <a:endParaRPr lang="en-US" altLang="en-US" sz="900" dirty="0" smtClean="0">
              <a:solidFill>
                <a:srgbClr val="000000"/>
              </a:solidFill>
            </a:endParaRPr>
          </a:p>
        </p:txBody>
      </p:sp>
      <p:pic>
        <p:nvPicPr>
          <p:cNvPr id="22532" name="60b28099-9569-4486-9a14-e829d5acaa91" descr="87DD7891-ADEB-4CC0-8710-E97E145E8898@wla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Line 37"/>
          <p:cNvSpPr>
            <a:spLocks noChangeShapeType="1"/>
          </p:cNvSpPr>
          <p:nvPr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534" name="TextBox 3"/>
          <p:cNvSpPr txBox="1">
            <a:spLocks noChangeArrowheads="1"/>
          </p:cNvSpPr>
          <p:nvPr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  <p:pic>
        <p:nvPicPr>
          <p:cNvPr id="22535" name="Picture 9" descr="NEW2012TemplateDesign-8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5"/>
          <a:stretch>
            <a:fillRect/>
          </a:stretch>
        </p:blipFill>
        <p:spPr bwMode="auto">
          <a:xfrm>
            <a:off x="981075" y="7938"/>
            <a:ext cx="8162925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TextBox 11"/>
          <p:cNvSpPr txBox="1">
            <a:spLocks noChangeArrowheads="1"/>
          </p:cNvSpPr>
          <p:nvPr userDrawn="1"/>
        </p:nvSpPr>
        <p:spPr bwMode="auto">
          <a:xfrm>
            <a:off x="117475" y="6545263"/>
            <a:ext cx="2403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900" b="1" dirty="0" smtClean="0">
                <a:solidFill>
                  <a:srgbClr val="A6A6A6"/>
                </a:solidFill>
              </a:rPr>
              <a:t>FEDERAL RAILROAD ADMINISTRATION</a:t>
            </a:r>
          </a:p>
        </p:txBody>
      </p:sp>
      <p:sp>
        <p:nvSpPr>
          <p:cNvPr id="22538" name="Line 37"/>
          <p:cNvSpPr>
            <a:spLocks noChangeShapeType="1"/>
          </p:cNvSpPr>
          <p:nvPr userDrawn="1"/>
        </p:nvSpPr>
        <p:spPr bwMode="auto">
          <a:xfrm>
            <a:off x="1933575" y="773113"/>
            <a:ext cx="6811963" cy="0"/>
          </a:xfrm>
          <a:prstGeom prst="line">
            <a:avLst/>
          </a:prstGeom>
          <a:noFill/>
          <a:ln w="19050">
            <a:solidFill>
              <a:srgbClr val="00305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253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6150" y="423863"/>
            <a:ext cx="6502400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25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477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8" r:id="rId1"/>
    <p:sldLayoutId id="2147484499" r:id="rId2"/>
    <p:sldLayoutId id="2147484500" r:id="rId3"/>
    <p:sldLayoutId id="2147484501" r:id="rId4"/>
    <p:sldLayoutId id="2147484502" r:id="rId5"/>
    <p:sldLayoutId id="2147484503" r:id="rId6"/>
    <p:sldLayoutId id="2147484504" r:id="rId7"/>
    <p:sldLayoutId id="2147484505" r:id="rId8"/>
    <p:sldLayoutId id="2147484506" r:id="rId9"/>
    <p:sldLayoutId id="2147484507" r:id="rId10"/>
    <p:sldLayoutId id="2147484508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rgbClr val="304776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rgbClr val="304776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rgbClr val="304776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60b28099-9569-4486-9a14-e829d5acaa91" descr="87DD7891-ADEB-4CC0-8710-E97E145E8898@wlan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138113"/>
            <a:ext cx="1809750" cy="76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/>
          <p:cNvSpPr txBox="1">
            <a:spLocks noChangeArrowheads="1"/>
          </p:cNvSpPr>
          <p:nvPr userDrawn="1"/>
        </p:nvSpPr>
        <p:spPr bwMode="auto">
          <a:xfrm>
            <a:off x="1938338" y="180975"/>
            <a:ext cx="6858000" cy="612775"/>
          </a:xfrm>
          <a:prstGeom prst="rect">
            <a:avLst/>
          </a:prstGeom>
          <a:solidFill>
            <a:srgbClr val="0030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en-US" sz="2000" b="1" dirty="0" smtClean="0">
                <a:solidFill>
                  <a:srgbClr val="FFFFFF"/>
                </a:solidFill>
              </a:rPr>
              <a:t>HIGH-SPEED INTERCITY PASSENGER RAIL</a:t>
            </a:r>
            <a:endParaRPr lang="en-US" altLang="en-US" sz="1600" b="1" dirty="0" smtClean="0">
              <a:solidFill>
                <a:srgbClr val="FFFFFF"/>
              </a:solidFill>
            </a:endParaRPr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6875" y="479425"/>
            <a:ext cx="822960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6875" y="1154113"/>
            <a:ext cx="4008438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9" r:id="rId1"/>
    <p:sldLayoutId id="2147484510" r:id="rId2"/>
    <p:sldLayoutId id="2147484511" r:id="rId3"/>
    <p:sldLayoutId id="2147484512" r:id="rId4"/>
    <p:sldLayoutId id="2147484513" r:id="rId5"/>
    <p:sldLayoutId id="2147484514" r:id="rId6"/>
    <p:sldLayoutId id="2147484515" r:id="rId7"/>
    <p:sldLayoutId id="2147484516" r:id="rId8"/>
    <p:sldLayoutId id="2147484517" r:id="rId9"/>
    <p:sldLayoutId id="2147484518" r:id="rId10"/>
    <p:sldLayoutId id="2147484519" r:id="rId11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6"/>
          <p:cNvSpPr>
            <a:spLocks noChangeArrowheads="1"/>
          </p:cNvSpPr>
          <p:nvPr/>
        </p:nvSpPr>
        <p:spPr bwMode="auto"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79" name="Rectangle 27"/>
          <p:cNvSpPr>
            <a:spLocks noChangeArrowheads="1"/>
          </p:cNvSpPr>
          <p:nvPr/>
        </p:nvSpPr>
        <p:spPr bwMode="auto"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0" name="Rectangle 28"/>
          <p:cNvSpPr>
            <a:spLocks noChangeArrowheads="1"/>
          </p:cNvSpPr>
          <p:nvPr/>
        </p:nvSpPr>
        <p:spPr bwMode="auto"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4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1" name="Rectangle 29"/>
          <p:cNvSpPr>
            <a:spLocks noChangeArrowheads="1"/>
          </p:cNvSpPr>
          <p:nvPr/>
        </p:nvSpPr>
        <p:spPr bwMode="auto"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5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2" name="Rectangle 30"/>
          <p:cNvSpPr>
            <a:spLocks noChangeArrowheads="1"/>
          </p:cNvSpPr>
          <p:nvPr/>
        </p:nvSpPr>
        <p:spPr bwMode="auto"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4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 useBgFill="1">
        <p:nvSpPr>
          <p:cNvPr id="24583" name="Rounded Rectangle 32"/>
          <p:cNvSpPr>
            <a:spLocks noChangeArrowheads="1"/>
          </p:cNvSpPr>
          <p:nvPr/>
        </p:nvSpPr>
        <p:spPr bwMode="auto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 useBgFill="1">
        <p:nvSpPr>
          <p:cNvPr id="24584" name="Rounded Rectangle 34"/>
          <p:cNvSpPr>
            <a:spLocks noChangeArrowheads="1"/>
          </p:cNvSpPr>
          <p:nvPr/>
        </p:nvSpPr>
        <p:spPr bwMode="auto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5" name="Rectangle 35"/>
          <p:cNvSpPr>
            <a:spLocks noChangeArrowheads="1"/>
          </p:cNvSpPr>
          <p:nvPr/>
        </p:nvSpPr>
        <p:spPr bwMode="auto"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6" name="Rectangle 36"/>
          <p:cNvSpPr>
            <a:spLocks noChangeArrowheads="1"/>
          </p:cNvSpPr>
          <p:nvPr/>
        </p:nvSpPr>
        <p:spPr bwMode="auto">
          <a:xfrm>
            <a:off x="0" y="3675063"/>
            <a:ext cx="9144000" cy="1412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7" name="Rectangle 37"/>
          <p:cNvSpPr>
            <a:spLocks noChangeArrowheads="1"/>
          </p:cNvSpPr>
          <p:nvPr/>
        </p:nvSpPr>
        <p:spPr bwMode="auto"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8" name="Rectangle 38"/>
          <p:cNvSpPr>
            <a:spLocks noChangeArrowheads="1"/>
          </p:cNvSpPr>
          <p:nvPr/>
        </p:nvSpPr>
        <p:spPr bwMode="auto">
          <a:xfrm>
            <a:off x="0" y="0"/>
            <a:ext cx="9144000" cy="370205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458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459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91" name="Date Placeholder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05600" y="4206875"/>
            <a:ext cx="9604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4592" name="Footer Placeholder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10200" y="4205288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4593" name="Slide Number Placeholder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20088" y="1588"/>
            <a:ext cx="7477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7AAE896-C114-401F-ADA7-4108B55F0D1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0" r:id="rId1"/>
    <p:sldLayoutId id="2147484521" r:id="rId2"/>
    <p:sldLayoutId id="2147484522" r:id="rId3"/>
    <p:sldLayoutId id="2147484523" r:id="rId4"/>
    <p:sldLayoutId id="2147484524" r:id="rId5"/>
    <p:sldLayoutId id="2147484525" r:id="rId6"/>
    <p:sldLayoutId id="2147484526" r:id="rId7"/>
    <p:sldLayoutId id="2147484527" r:id="rId8"/>
    <p:sldLayoutId id="2147484528" r:id="rId9"/>
    <p:sldLayoutId id="2147484529" r:id="rId10"/>
    <p:sldLayoutId id="21474845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0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5603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561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61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1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2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5613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5604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5615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561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7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561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624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5625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5626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1B3163E-C569-44B8-B152-5CA209F5823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1" r:id="rId1"/>
    <p:sldLayoutId id="2147484532" r:id="rId2"/>
    <p:sldLayoutId id="2147484533" r:id="rId3"/>
    <p:sldLayoutId id="2147484534" r:id="rId4"/>
    <p:sldLayoutId id="2147484535" r:id="rId5"/>
    <p:sldLayoutId id="2147484536" r:id="rId6"/>
    <p:sldLayoutId id="2147484537" r:id="rId7"/>
    <p:sldLayoutId id="2147484538" r:id="rId8"/>
    <p:sldLayoutId id="2147484539" r:id="rId9"/>
    <p:sldLayoutId id="2147484540" r:id="rId10"/>
    <p:sldLayoutId id="214748454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26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6641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642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5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6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6637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6628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6639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6640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6629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663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664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664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665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54FEAE1-0605-45D3-8E08-27BB13EDE6E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2" r:id="rId1"/>
    <p:sldLayoutId id="2147484543" r:id="rId2"/>
    <p:sldLayoutId id="2147484544" r:id="rId3"/>
    <p:sldLayoutId id="2147484545" r:id="rId4"/>
    <p:sldLayoutId id="2147484546" r:id="rId5"/>
    <p:sldLayoutId id="2147484547" r:id="rId6"/>
    <p:sldLayoutId id="2147484548" r:id="rId7"/>
    <p:sldLayoutId id="2147484549" r:id="rId8"/>
    <p:sldLayoutId id="2147484550" r:id="rId9"/>
    <p:sldLayoutId id="2147484551" r:id="rId10"/>
    <p:sldLayoutId id="214748455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650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7665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666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59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60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7661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7652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7663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7664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7653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5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6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7658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7672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7673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7674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D6966D4-B798-46C5-B9ED-7B9F2DE4361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3" r:id="rId1"/>
    <p:sldLayoutId id="2147484554" r:id="rId2"/>
    <p:sldLayoutId id="2147484555" r:id="rId3"/>
    <p:sldLayoutId id="2147484556" r:id="rId4"/>
    <p:sldLayoutId id="2147484557" r:id="rId5"/>
    <p:sldLayoutId id="2147484558" r:id="rId6"/>
    <p:sldLayoutId id="2147484559" r:id="rId7"/>
    <p:sldLayoutId id="2147484560" r:id="rId8"/>
    <p:sldLayoutId id="2147484561" r:id="rId9"/>
    <p:sldLayoutId id="2147484562" r:id="rId10"/>
    <p:sldLayoutId id="214748456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674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8675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8689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690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3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4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8685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8676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8687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8688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8677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9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0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1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8682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8696" name="Date Placeholder 2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8697" name="Slide Number Placeholder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8B1E9DB-3ADD-4715-9FCA-0EB39BBB997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28698" name="Footer Placeholder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4" r:id="rId1"/>
    <p:sldLayoutId id="2147484565" r:id="rId2"/>
    <p:sldLayoutId id="2147484566" r:id="rId3"/>
    <p:sldLayoutId id="2147484567" r:id="rId4"/>
    <p:sldLayoutId id="2147484568" r:id="rId5"/>
    <p:sldLayoutId id="2147484569" r:id="rId6"/>
    <p:sldLayoutId id="2147484570" r:id="rId7"/>
    <p:sldLayoutId id="2147484571" r:id="rId8"/>
    <p:sldLayoutId id="2147484572" r:id="rId9"/>
    <p:sldLayoutId id="2147484573" r:id="rId10"/>
    <p:sldLayoutId id="214748457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698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29713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14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7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8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29709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29700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29711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712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3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4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29706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9720" name="Date Placeholder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3363" y="612775"/>
            <a:ext cx="9572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9721" name="Footer Placeholder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257800" y="612775"/>
            <a:ext cx="13255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29722" name="Slide Number Placeholder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4038" y="1588"/>
            <a:ext cx="76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633CC79-F0C3-4839-B5C3-73B2E2072F2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5" r:id="rId1"/>
    <p:sldLayoutId id="2147484576" r:id="rId2"/>
    <p:sldLayoutId id="2147484577" r:id="rId3"/>
    <p:sldLayoutId id="2147484578" r:id="rId4"/>
    <p:sldLayoutId id="2147484579" r:id="rId5"/>
    <p:sldLayoutId id="2147484580" r:id="rId6"/>
    <p:sldLayoutId id="2147484581" r:id="rId7"/>
    <p:sldLayoutId id="2147484582" r:id="rId8"/>
    <p:sldLayoutId id="2147484583" r:id="rId9"/>
    <p:sldLayoutId id="2147484584" r:id="rId10"/>
    <p:sldLayoutId id="214748458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22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0737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738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1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2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0733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0724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0735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0736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0725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7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0730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0744" name="Date Placeholder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0745" name="Footer Placeholder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0746" name="Slide Number Placeholder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DAFBEA7-742A-48DB-BB74-973EB8C41F0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6" r:id="rId1"/>
    <p:sldLayoutId id="2147484587" r:id="rId2"/>
    <p:sldLayoutId id="2147484588" r:id="rId3"/>
    <p:sldLayoutId id="2147484589" r:id="rId4"/>
    <p:sldLayoutId id="2147484590" r:id="rId5"/>
    <p:sldLayoutId id="2147484591" r:id="rId6"/>
    <p:sldLayoutId id="2147484592" r:id="rId7"/>
    <p:sldLayoutId id="2147484593" r:id="rId8"/>
    <p:sldLayoutId id="2147484594" r:id="rId9"/>
    <p:sldLayoutId id="2147484595" r:id="rId10"/>
    <p:sldLayoutId id="214748459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746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1761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2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5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6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1757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1748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1759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1760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1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1754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68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1769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1770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F29088F-B949-4F8A-8A22-0DE8936DDE2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7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770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2785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786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79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80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2781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2772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2783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2784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7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2778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2792" name="Date Placeholder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93" name="Footer Placeholder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2794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4B38EB2-007D-4C7D-A101-8AC45E37BF1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8" r:id="rId1"/>
    <p:sldLayoutId id="2147484609" r:id="rId2"/>
    <p:sldLayoutId id="2147484610" r:id="rId3"/>
    <p:sldLayoutId id="2147484611" r:id="rId4"/>
    <p:sldLayoutId id="2147484612" r:id="rId5"/>
    <p:sldLayoutId id="2147484613" r:id="rId6"/>
    <p:sldLayoutId id="2147484614" r:id="rId7"/>
    <p:sldLayoutId id="2147484615" r:id="rId8"/>
    <p:sldLayoutId id="2147484616" r:id="rId9"/>
    <p:sldLayoutId id="2147484617" r:id="rId10"/>
    <p:sldLayoutId id="214748461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794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3809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810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3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4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3805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3796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3807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3808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0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3802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3816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3817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3818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4BD9408-9CA4-4C00-B7C9-4FB3559D098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9" r:id="rId1"/>
    <p:sldLayoutId id="2147484620" r:id="rId2"/>
    <p:sldLayoutId id="2147484621" r:id="rId3"/>
    <p:sldLayoutId id="2147484622" r:id="rId4"/>
    <p:sldLayoutId id="2147484623" r:id="rId5"/>
    <p:sldLayoutId id="2147484624" r:id="rId6"/>
    <p:sldLayoutId id="2147484625" r:id="rId7"/>
    <p:sldLayoutId id="2147484626" r:id="rId8"/>
    <p:sldLayoutId id="2147484627" r:id="rId9"/>
    <p:sldLayoutId id="2147484628" r:id="rId10"/>
    <p:sldLayoutId id="214748462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818" name="Rounded Rectangle 33"/>
          <p:cNvSpPr>
            <a:spLocks noChangeArrowheads="1"/>
          </p:cNvSpPr>
          <p:nvPr/>
        </p:nvSpPr>
        <p:spPr bwMode="auto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dirty="0" smtClean="0">
              <a:solidFill>
                <a:srgbClr val="FFFFFF"/>
              </a:solidFill>
              <a:latin typeface="Georgia" pitchFamily="18" charset="0"/>
            </a:endParaRP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0" y="1181100"/>
            <a:ext cx="6794500" cy="141288"/>
            <a:chOff x="0" y="0"/>
            <a:chExt cx="6793707" cy="140494"/>
          </a:xfrm>
        </p:grpSpPr>
        <p:cxnSp>
          <p:nvCxnSpPr>
            <p:cNvPr id="34833" name="Straight Connector 3"/>
            <p:cNvCxnSpPr>
              <a:cxnSpLocks noChangeShapeType="1"/>
            </p:cNvCxnSpPr>
            <p:nvPr userDrawn="1"/>
          </p:nvCxnSpPr>
          <p:spPr bwMode="auto">
            <a:xfrm>
              <a:off x="0" y="38100"/>
              <a:ext cx="5715000" cy="0"/>
            </a:xfrm>
            <a:prstGeom prst="line">
              <a:avLst/>
            </a:prstGeom>
            <a:noFill/>
            <a:ln w="47625">
              <a:solidFill>
                <a:srgbClr val="9EE0F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834" name="Straight Connector 42"/>
            <p:cNvCxnSpPr>
              <a:cxnSpLocks noChangeShapeType="1"/>
            </p:cNvCxnSpPr>
            <p:nvPr userDrawn="1"/>
          </p:nvCxnSpPr>
          <p:spPr bwMode="auto">
            <a:xfrm>
              <a:off x="1" y="114300"/>
              <a:ext cx="6781799" cy="0"/>
            </a:xfrm>
            <a:prstGeom prst="line">
              <a:avLst/>
            </a:prstGeom>
            <a:noFill/>
            <a:ln w="1587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" name="Rectangle 5"/>
            <p:cNvSpPr>
              <a:spLocks noChangeArrowheads="1"/>
            </p:cNvSpPr>
            <p:nvPr userDrawn="1"/>
          </p:nvSpPr>
          <p:spPr bwMode="auto">
            <a:xfrm>
              <a:off x="5485760" y="0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" name="Rectangle 43"/>
            <p:cNvSpPr>
              <a:spLocks noChangeArrowheads="1"/>
            </p:cNvSpPr>
            <p:nvPr userDrawn="1"/>
          </p:nvSpPr>
          <p:spPr bwMode="auto">
            <a:xfrm>
              <a:off x="5333377" y="0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4" name="Rectangle 44"/>
            <p:cNvSpPr>
              <a:spLocks noChangeArrowheads="1"/>
            </p:cNvSpPr>
            <p:nvPr userDrawn="1"/>
          </p:nvSpPr>
          <p:spPr bwMode="auto">
            <a:xfrm>
              <a:off x="5179408" y="0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5" name="Rectangle 46"/>
            <p:cNvSpPr>
              <a:spLocks noChangeArrowheads="1"/>
            </p:cNvSpPr>
            <p:nvPr userDrawn="1"/>
          </p:nvSpPr>
          <p:spPr bwMode="auto">
            <a:xfrm>
              <a:off x="5257186" y="0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6" name="Rectangle 47"/>
            <p:cNvSpPr>
              <a:spLocks noChangeArrowheads="1"/>
            </p:cNvSpPr>
            <p:nvPr userDrawn="1"/>
          </p:nvSpPr>
          <p:spPr bwMode="auto">
            <a:xfrm>
              <a:off x="6565134" y="64722"/>
              <a:ext cx="228573" cy="75772"/>
            </a:xfrm>
            <a:prstGeom prst="rect">
              <a:avLst/>
            </a:prstGeom>
            <a:solidFill>
              <a:schemeClr val="bg1">
                <a:alpha val="68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7" name="Rectangle 48"/>
            <p:cNvSpPr>
              <a:spLocks noChangeArrowheads="1"/>
            </p:cNvSpPr>
            <p:nvPr userDrawn="1"/>
          </p:nvSpPr>
          <p:spPr bwMode="auto">
            <a:xfrm>
              <a:off x="6412751" y="64722"/>
              <a:ext cx="152382" cy="75772"/>
            </a:xfrm>
            <a:prstGeom prst="rect">
              <a:avLst/>
            </a:prstGeom>
            <a:solidFill>
              <a:schemeClr val="bg1">
                <a:alpha val="43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8" name="Rectangle 49"/>
            <p:cNvSpPr>
              <a:spLocks noChangeArrowheads="1"/>
            </p:cNvSpPr>
            <p:nvPr userDrawn="1"/>
          </p:nvSpPr>
          <p:spPr bwMode="auto">
            <a:xfrm>
              <a:off x="6258782" y="64722"/>
              <a:ext cx="77778" cy="75772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  <p:sp>
          <p:nvSpPr>
            <p:cNvPr id="34829" name="Rectangle 50"/>
            <p:cNvSpPr>
              <a:spLocks noChangeArrowheads="1"/>
            </p:cNvSpPr>
            <p:nvPr userDrawn="1"/>
          </p:nvSpPr>
          <p:spPr bwMode="auto">
            <a:xfrm>
              <a:off x="6336560" y="64722"/>
              <a:ext cx="76191" cy="75772"/>
            </a:xfrm>
            <a:prstGeom prst="rect">
              <a:avLst/>
            </a:prstGeom>
            <a:solidFill>
              <a:schemeClr val="bg1">
                <a:alpha val="2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dirty="0" smtClean="0">
                <a:solidFill>
                  <a:srgbClr val="FFFFFF"/>
                </a:solidFill>
                <a:latin typeface="Georgia" pitchFamily="18" charset="0"/>
              </a:endParaRPr>
            </a:p>
          </p:txBody>
        </p:sp>
      </p:grpSp>
      <p:grpSp>
        <p:nvGrpSpPr>
          <p:cNvPr id="34820" name="Group 14"/>
          <p:cNvGrpSpPr>
            <a:grpSpLocks/>
          </p:cNvGrpSpPr>
          <p:nvPr/>
        </p:nvGrpSpPr>
        <p:grpSpPr bwMode="auto">
          <a:xfrm>
            <a:off x="0" y="6370638"/>
            <a:ext cx="2243138" cy="487362"/>
            <a:chOff x="0" y="0"/>
            <a:chExt cx="2242877" cy="487233"/>
          </a:xfrm>
        </p:grpSpPr>
        <p:sp>
          <p:nvSpPr>
            <p:cNvPr id="34831" name="TextBox 56"/>
            <p:cNvSpPr txBox="1">
              <a:spLocks noChangeArrowheads="1"/>
            </p:cNvSpPr>
            <p:nvPr userDrawn="1"/>
          </p:nvSpPr>
          <p:spPr bwMode="auto">
            <a:xfrm>
              <a:off x="0" y="0"/>
              <a:ext cx="2239702" cy="169817"/>
            </a:xfrm>
            <a:prstGeom prst="rect">
              <a:avLst/>
            </a:prstGeom>
            <a:solidFill>
              <a:srgbClr val="EC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0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800" i="1" dirty="0" smtClean="0">
                  <a:solidFill>
                    <a:srgbClr val="4F4D52"/>
                  </a:solidFill>
                </a:rPr>
                <a:t>Federal Railroad Administration</a:t>
              </a:r>
            </a:p>
          </p:txBody>
        </p:sp>
        <p:pic>
          <p:nvPicPr>
            <p:cNvPr id="7" name="Picture 57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64" t="18257" r="29785" b="76680"/>
            <a:stretch>
              <a:fillRect/>
            </a:stretch>
          </p:blipFill>
          <p:spPr bwMode="auto">
            <a:xfrm>
              <a:off x="0" y="166247"/>
              <a:ext cx="2242877" cy="320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4832" name="Straight Connector 58"/>
            <p:cNvCxnSpPr>
              <a:cxnSpLocks noChangeShapeType="1"/>
            </p:cNvCxnSpPr>
            <p:nvPr userDrawn="1"/>
          </p:nvCxnSpPr>
          <p:spPr bwMode="auto">
            <a:xfrm>
              <a:off x="76200" y="182433"/>
              <a:ext cx="2057400" cy="0"/>
            </a:xfrm>
            <a:prstGeom prst="line">
              <a:avLst/>
            </a:prstGeom>
            <a:noFill/>
            <a:ln w="9525">
              <a:solidFill>
                <a:srgbClr val="98884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34821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2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3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6254750"/>
            <a:ext cx="2413000" cy="11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4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2"/>
          <a:stretch>
            <a:fillRect/>
          </a:stretch>
        </p:blipFill>
        <p:spPr bwMode="auto">
          <a:xfrm>
            <a:off x="7188200" y="6254750"/>
            <a:ext cx="1955800" cy="115888"/>
          </a:xfrm>
          <a:prstGeom prst="rect">
            <a:avLst/>
          </a:prstGeom>
          <a:noFill/>
          <a:ln>
            <a:noFill/>
          </a:ln>
          <a:effectLst>
            <a:outerShdw dist="35921" sx="999" sy="999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Title Placeholder 21"/>
          <p:cNvSpPr>
            <a:spLocks noGrp="1" noChangeArrowheads="1"/>
          </p:cNvSpPr>
          <p:nvPr>
            <p:ph type="title"/>
          </p:nvPr>
        </p:nvSpPr>
        <p:spPr bwMode="auto">
          <a:xfrm>
            <a:off x="0" y="130175"/>
            <a:ext cx="90487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 and continue typing for two lines</a:t>
            </a:r>
          </a:p>
        </p:txBody>
      </p:sp>
      <p:sp>
        <p:nvSpPr>
          <p:cNvPr id="34826" name="Text Placeholder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4840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43675" y="6370638"/>
            <a:ext cx="1457325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6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41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370638"/>
            <a:ext cx="32385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ECCF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4842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70888" y="6491288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4D44697-5386-436A-862C-8017F5C8A2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30" r:id="rId1"/>
    <p:sldLayoutId id="2147484631" r:id="rId2"/>
    <p:sldLayoutId id="2147484632" r:id="rId3"/>
    <p:sldLayoutId id="2147484633" r:id="rId4"/>
    <p:sldLayoutId id="2147484634" r:id="rId5"/>
    <p:sldLayoutId id="2147484635" r:id="rId6"/>
    <p:sldLayoutId id="2147484636" r:id="rId7"/>
    <p:sldLayoutId id="2147484637" r:id="rId8"/>
    <p:sldLayoutId id="2147484638" r:id="rId9"/>
    <p:sldLayoutId id="2147484639" r:id="rId10"/>
    <p:sldLayoutId id="214748464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>
          <a:solidFill>
            <a:schemeClr val="accent2"/>
          </a:solidFill>
          <a:latin typeface="+mn-lt"/>
        </a:defRPr>
      </a:lvl2pPr>
      <a:lvl3pPr marL="922338" indent="-21907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>
          <a:solidFill>
            <a:schemeClr val="accent1"/>
          </a:solidFill>
          <a:latin typeface="+mn-lt"/>
        </a:defRPr>
      </a:lvl3pPr>
      <a:lvl4pPr marL="1179513" indent="-200025" algn="l" rtl="0" eaLnBrk="0" fontAlgn="base" hangingPunct="0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>
          <a:solidFill>
            <a:schemeClr val="accent1"/>
          </a:solidFill>
          <a:latin typeface="+mn-lt"/>
        </a:defRPr>
      </a:lvl4pPr>
      <a:lvl5pPr marL="1389063" indent="-182563" algn="l" rtl="0" eaLnBrk="0" fontAlgn="base" hangingPunct="0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5pPr>
      <a:lvl6pPr marL="18462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6pPr>
      <a:lvl7pPr marL="23034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7pPr>
      <a:lvl8pPr marL="27606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8pPr>
      <a:lvl9pPr marL="3217863" indent="-182563" algn="l" rtl="0" fontAlgn="base">
        <a:spcBef>
          <a:spcPts val="300"/>
        </a:spcBef>
        <a:spcAft>
          <a:spcPct val="0"/>
        </a:spcAft>
        <a:buClr>
          <a:srgbClr val="A7EA52"/>
        </a:buClr>
        <a:buFont typeface="Georgia" pitchFamily="18" charset="0"/>
        <a:buChar char="▫"/>
        <a:defRPr sz="2000">
          <a:solidFill>
            <a:srgbClr val="A7EA5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067682" cy="3124190"/>
          </a:xfr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Track Standards Working Group Update</a:t>
            </a:r>
            <a: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/>
            </a:r>
            <a:b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to the</a:t>
            </a:r>
            <a:br>
              <a:rPr lang="en-US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en-US" alt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R</a:t>
            </a:r>
            <a:r>
              <a:rPr lang="en-US" sz="4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ailroad Safety Advisory Committee</a:t>
            </a:r>
            <a:r>
              <a:rPr lang="en-US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en-US" sz="4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en-U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September 15, 2016</a:t>
            </a:r>
            <a:r>
              <a:rPr lang="en-US" sz="2000" b="1" dirty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2000" b="1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  <a:t>Washington, </a:t>
            </a: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>DC</a:t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 smtClean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  <a:t/>
            </a:r>
            <a:br>
              <a:rPr lang="en-US" sz="1800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en-US" altLang="en-US" sz="2000" dirty="0" smtClean="0"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980879"/>
            <a:ext cx="2504364" cy="1767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775" y="4023750"/>
            <a:ext cx="2445225" cy="1722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240" y="3810241"/>
            <a:ext cx="2738395" cy="223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51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18" y="609674"/>
            <a:ext cx="8915166" cy="868422"/>
          </a:xfrm>
        </p:spPr>
        <p:txBody>
          <a:bodyPr/>
          <a:lstStyle/>
          <a:p>
            <a:r>
              <a:rPr lang="en-US" sz="3200" b="1" dirty="0"/>
              <a:t>Track Standards Working Group (</a:t>
            </a:r>
            <a:r>
              <a:rPr lang="en-US" sz="3200" b="1" dirty="0" smtClean="0"/>
              <a:t>TSWG) Outline </a:t>
            </a:r>
            <a:endParaRPr lang="en-US" sz="3200" b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870492" y="1301359"/>
            <a:ext cx="2156278" cy="2246313"/>
          </a:xfrm>
        </p:spPr>
        <p:txBody>
          <a:bodyPr/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85902" y="1436879"/>
            <a:ext cx="5822328" cy="4939441"/>
          </a:xfrm>
        </p:spPr>
        <p:txBody>
          <a:bodyPr/>
          <a:lstStyle/>
          <a:p>
            <a:r>
              <a:rPr lang="en-US" dirty="0" smtClean="0">
                <a:ea typeface="Arial Rounded MT Bold" charset="0"/>
                <a:cs typeface="Arial Rounded MT Bold" charset="0"/>
              </a:rPr>
              <a:t>Background</a:t>
            </a:r>
          </a:p>
          <a:p>
            <a:endParaRPr lang="en-US" dirty="0" smtClean="0">
              <a:ea typeface="Arial Rounded MT Bold" charset="0"/>
              <a:cs typeface="Arial Rounded MT Bold" charset="0"/>
            </a:endParaRPr>
          </a:p>
          <a:p>
            <a:r>
              <a:rPr lang="en-US" dirty="0" smtClean="0">
                <a:ea typeface="Arial Rounded MT Bold" charset="0"/>
                <a:cs typeface="Arial Rounded MT Bold" charset="0"/>
              </a:rPr>
              <a:t>Recommendations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>
                <a:ea typeface="Arial Rounded MT Bold" charset="0"/>
                <a:cs typeface="Arial Rounded MT Bold" charset="0"/>
              </a:rPr>
              <a:t>Task Statement and Status</a:t>
            </a:r>
          </a:p>
          <a:p>
            <a:endParaRPr lang="en-US" dirty="0" smtClean="0"/>
          </a:p>
          <a:p>
            <a:r>
              <a:rPr lang="en-US" dirty="0" smtClean="0">
                <a:ea typeface="Arial Rounded MT Bold" charset="0"/>
                <a:cs typeface="Arial Rounded MT Bold" charset="0"/>
              </a:rPr>
              <a:t>TSWG Progress</a:t>
            </a:r>
          </a:p>
          <a:p>
            <a:endParaRPr lang="en-US" dirty="0" smtClean="0"/>
          </a:p>
          <a:p>
            <a:r>
              <a:rPr lang="en-US" dirty="0" smtClean="0">
                <a:ea typeface="Arial Rounded MT Bold" charset="0"/>
                <a:cs typeface="Arial Rounded MT Bold" charset="0"/>
              </a:rPr>
              <a:t>Key </a:t>
            </a:r>
            <a:r>
              <a:rPr lang="en-US" dirty="0" smtClean="0">
                <a:ea typeface="Arial Rounded MT Bold" charset="0"/>
                <a:cs typeface="Arial Rounded MT Bold" charset="0"/>
              </a:rPr>
              <a:t>Meeting Dates</a:t>
            </a:r>
            <a:endParaRPr lang="en-US" dirty="0" smtClean="0"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F5E4AA5-7F00-4EB4-878A-D137B3064322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754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08" y="381080"/>
            <a:ext cx="8229600" cy="792224"/>
          </a:xfrm>
        </p:spPr>
        <p:txBody>
          <a:bodyPr/>
          <a:lstStyle/>
          <a:p>
            <a:r>
              <a:rPr lang="en-US" sz="3600" b="1" dirty="0" smtClean="0"/>
              <a:t> TSWG </a:t>
            </a:r>
            <a:r>
              <a:rPr lang="en-US" sz="3600" b="1" dirty="0" smtClean="0"/>
              <a:t>TASK BACKGROUND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62"/>
            <a:ext cx="9144000" cy="5059301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b="1" dirty="0"/>
              <a:t>Part 213, Subpart A—General </a:t>
            </a:r>
            <a:r>
              <a:rPr lang="en-US" sz="2000" dirty="0"/>
              <a:t>prescribes the </a:t>
            </a:r>
            <a:r>
              <a:rPr lang="en-US" sz="2000" dirty="0" smtClean="0"/>
              <a:t>designation and responsibility  </a:t>
            </a:r>
            <a:r>
              <a:rPr lang="en-US" sz="2000" dirty="0"/>
              <a:t>of qualified persons to supervise certain renewals and inspect track, </a:t>
            </a:r>
            <a:r>
              <a:rPr lang="en-US" sz="2000" b="1" dirty="0"/>
              <a:t>Subpart F—Inspection </a:t>
            </a:r>
            <a:r>
              <a:rPr lang="en-US" sz="2000" dirty="0"/>
              <a:t>prescribes the frequency and manner of inspecting track to detect deviations in Classes 1 through 5,</a:t>
            </a:r>
          </a:p>
          <a:p>
            <a:pPr>
              <a:spcBef>
                <a:spcPts val="0"/>
              </a:spcBef>
            </a:pPr>
            <a:endParaRPr lang="en-US" sz="2000" dirty="0" smtClean="0"/>
          </a:p>
          <a:p>
            <a:pPr>
              <a:spcBef>
                <a:spcPts val="0"/>
              </a:spcBef>
            </a:pPr>
            <a:r>
              <a:rPr lang="en-US" sz="2000" dirty="0" smtClean="0"/>
              <a:t>Track-caused </a:t>
            </a:r>
            <a:r>
              <a:rPr lang="en-US" sz="2000" dirty="0"/>
              <a:t>derailments have occurred involving </a:t>
            </a:r>
            <a:r>
              <a:rPr lang="en-US" sz="2000" dirty="0" smtClean="0"/>
              <a:t>easily-detectable </a:t>
            </a:r>
            <a:r>
              <a:rPr lang="en-US" sz="2000" dirty="0"/>
              <a:t>noncompliant track conditions, especially at </a:t>
            </a:r>
            <a:r>
              <a:rPr lang="en-US" sz="2000" dirty="0" smtClean="0"/>
              <a:t>higher track classifications,</a:t>
            </a:r>
            <a:endParaRPr lang="en-US" sz="2000" dirty="0"/>
          </a:p>
          <a:p>
            <a:pPr>
              <a:spcBef>
                <a:spcPts val="0"/>
              </a:spcBef>
            </a:pPr>
            <a:endParaRPr lang="en-US" sz="2000" dirty="0" smtClean="0"/>
          </a:p>
          <a:p>
            <a:pPr>
              <a:spcBef>
                <a:spcPts val="0"/>
              </a:spcBef>
            </a:pPr>
            <a:r>
              <a:rPr lang="en-US" sz="2000" dirty="0"/>
              <a:t>Proper recognition and understanding </a:t>
            </a:r>
            <a:r>
              <a:rPr lang="en-US" sz="2000" dirty="0" smtClean="0"/>
              <a:t>of obvious isolated </a:t>
            </a:r>
            <a:r>
              <a:rPr lang="en-US" sz="2000" dirty="0"/>
              <a:t>or combinations </a:t>
            </a:r>
            <a:r>
              <a:rPr lang="en-US" sz="2000" dirty="0" smtClean="0"/>
              <a:t>of track degradation conditions may well have prevented derailment occurrences,</a:t>
            </a:r>
            <a:endParaRPr lang="en-US" sz="2000" b="1" dirty="0" smtClean="0"/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/>
          </a:p>
          <a:p>
            <a:pPr>
              <a:spcBef>
                <a:spcPts val="0"/>
              </a:spcBef>
            </a:pPr>
            <a:r>
              <a:rPr lang="en-US" sz="2000" dirty="0" smtClean="0"/>
              <a:t>Since </a:t>
            </a:r>
            <a:r>
              <a:rPr lang="en-US" sz="2000" dirty="0"/>
              <a:t>the </a:t>
            </a:r>
            <a:r>
              <a:rPr lang="en-US" sz="2000" dirty="0" smtClean="0"/>
              <a:t>last rule change in 1998, </a:t>
            </a:r>
            <a:r>
              <a:rPr lang="en-US" sz="2000" dirty="0"/>
              <a:t>the </a:t>
            </a:r>
            <a:r>
              <a:rPr lang="en-US" sz="2000" dirty="0" smtClean="0"/>
              <a:t>technology to identify emerging structural and geometry conditions has greatly improved, likewise, inspection recordkeeping technology has </a:t>
            </a:r>
            <a:r>
              <a:rPr lang="en-US" sz="2000" dirty="0" smtClean="0"/>
              <a:t>substantially evolved to </a:t>
            </a:r>
            <a:r>
              <a:rPr lang="en-US" sz="2000" dirty="0"/>
              <a:t>document and maintain track inspection </a:t>
            </a:r>
            <a:r>
              <a:rPr lang="en-US" sz="2000" dirty="0" smtClean="0"/>
              <a:t>records electronically, substituting </a:t>
            </a:r>
            <a:r>
              <a:rPr lang="en-US" sz="2000" dirty="0"/>
              <a:t>paper-based </a:t>
            </a:r>
            <a:r>
              <a:rPr lang="en-US" sz="2000" dirty="0" smtClean="0"/>
              <a:t>requirements, and needing </a:t>
            </a:r>
            <a:r>
              <a:rPr lang="en-US" sz="2000" dirty="0"/>
              <a:t>regulatory revision or amendment</a:t>
            </a:r>
            <a:endParaRPr lang="en-US" sz="2000" dirty="0"/>
          </a:p>
          <a:p>
            <a:pPr>
              <a:spcBef>
                <a:spcPts val="0"/>
              </a:spcBef>
            </a:pPr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4062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TSWG TASK STATEMENTS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36" y="1143060"/>
            <a:ext cx="8991364" cy="4509421"/>
          </a:xfrm>
        </p:spPr>
        <p:txBody>
          <a:bodyPr/>
          <a:lstStyle/>
          <a:p>
            <a:r>
              <a:rPr lang="en-US" sz="3000" b="1" dirty="0" smtClean="0"/>
              <a:t>RSAC Task 15-01 (Subpart F Inspection) and 15-02 (Track Geometry) </a:t>
            </a:r>
            <a:r>
              <a:rPr lang="en-US" sz="3000" dirty="0" smtClean="0"/>
              <a:t>initially </a:t>
            </a:r>
            <a:r>
              <a:rPr lang="en-US" sz="3000" dirty="0"/>
              <a:t>presented to the </a:t>
            </a:r>
            <a:r>
              <a:rPr lang="en-US" sz="3000" dirty="0" smtClean="0"/>
              <a:t>RSAC in</a:t>
            </a:r>
            <a:r>
              <a:rPr lang="en-US" sz="3000" b="1" dirty="0" smtClean="0"/>
              <a:t> </a:t>
            </a:r>
            <a:r>
              <a:rPr lang="en-US" sz="3000" dirty="0"/>
              <a:t>July 15, 2015 </a:t>
            </a:r>
            <a:r>
              <a:rPr lang="en-US" sz="3000" dirty="0" smtClean="0"/>
              <a:t>and accepted </a:t>
            </a:r>
            <a:r>
              <a:rPr lang="en-US" sz="3000" dirty="0" smtClean="0"/>
              <a:t>on </a:t>
            </a:r>
            <a:r>
              <a:rPr lang="en-US" sz="3000" dirty="0" smtClean="0"/>
              <a:t>July 31, 2015 </a:t>
            </a:r>
            <a:endParaRPr lang="en-US" sz="3000" b="1" dirty="0" smtClean="0"/>
          </a:p>
          <a:p>
            <a:r>
              <a:rPr lang="en-US" sz="3000" b="1" dirty="0" smtClean="0"/>
              <a:t>RSAC </a:t>
            </a:r>
            <a:r>
              <a:rPr lang="en-US" sz="3000" b="1" dirty="0"/>
              <a:t>Task 15-01 Purpose: </a:t>
            </a:r>
            <a:r>
              <a:rPr lang="en-US" sz="3000" dirty="0"/>
              <a:t>To consider specific improvements to </a:t>
            </a:r>
            <a:r>
              <a:rPr lang="en-US" sz="3000" b="1" dirty="0"/>
              <a:t>Part</a:t>
            </a:r>
            <a:r>
              <a:rPr lang="en-US" sz="3000" dirty="0"/>
              <a:t> </a:t>
            </a:r>
            <a:r>
              <a:rPr lang="en-US" sz="3000" b="1" dirty="0"/>
              <a:t>213 </a:t>
            </a:r>
            <a:r>
              <a:rPr lang="en-US" sz="3000" b="1" dirty="0"/>
              <a:t>S</a:t>
            </a:r>
            <a:r>
              <a:rPr lang="en-US" sz="3000" b="1" dirty="0" smtClean="0"/>
              <a:t>ubpart F—Inspection</a:t>
            </a:r>
            <a:r>
              <a:rPr lang="en-US" sz="3000" dirty="0" smtClean="0"/>
              <a:t> </a:t>
            </a:r>
            <a:r>
              <a:rPr lang="en-US" sz="3000" dirty="0" smtClean="0"/>
              <a:t>of the </a:t>
            </a:r>
            <a:r>
              <a:rPr lang="en-US" sz="3000" i="1" dirty="0"/>
              <a:t>Track Safety Standards </a:t>
            </a:r>
            <a:r>
              <a:rPr lang="en-US" sz="3000" dirty="0" smtClean="0"/>
              <a:t>or </a:t>
            </a:r>
            <a:r>
              <a:rPr lang="en-US" sz="3000" dirty="0"/>
              <a:t>other responsive actions designed to enhance rail safety by </a:t>
            </a:r>
            <a:r>
              <a:rPr lang="en-US" sz="3000" dirty="0" smtClean="0"/>
              <a:t>reviewing </a:t>
            </a:r>
            <a:r>
              <a:rPr lang="en-US" sz="3000" dirty="0"/>
              <a:t>track inspection methods, frequency, and </a:t>
            </a:r>
            <a:r>
              <a:rPr lang="en-US" sz="3000" dirty="0" smtClean="0"/>
              <a:t>documentation</a:t>
            </a:r>
            <a:endParaRPr lang="en-US" sz="3000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144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08" y="685872"/>
            <a:ext cx="8229600" cy="772437"/>
          </a:xfrm>
        </p:spPr>
        <p:txBody>
          <a:bodyPr/>
          <a:lstStyle/>
          <a:p>
            <a:r>
              <a:rPr lang="en-US" sz="3600" b="1" dirty="0" smtClean="0"/>
              <a:t>CONSIDER RECOMMENDATIONS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8010"/>
            <a:ext cx="8229600" cy="4830707"/>
          </a:xfrm>
        </p:spPr>
        <p:txBody>
          <a:bodyPr/>
          <a:lstStyle/>
          <a:p>
            <a:pPr marL="0" indent="0">
              <a:buNone/>
            </a:pPr>
            <a:endParaRPr lang="en-US" sz="800" i="1" dirty="0"/>
          </a:p>
          <a:p>
            <a:r>
              <a:rPr lang="en-US" sz="2800" dirty="0" smtClean="0">
                <a:ea typeface="Arial Rounded MT Bold" charset="0"/>
                <a:cs typeface="Arial Rounded MT Bold" charset="0"/>
              </a:rPr>
              <a:t>NTSB—</a:t>
            </a:r>
          </a:p>
          <a:p>
            <a:pPr lvl="1"/>
            <a:r>
              <a:rPr lang="en-US" sz="2000" dirty="0" smtClean="0">
                <a:ea typeface="Arial Rounded MT Bold" charset="0"/>
                <a:cs typeface="Arial Rounded MT Bold" charset="0"/>
              </a:rPr>
              <a:t>R-14-11 </a:t>
            </a:r>
            <a:r>
              <a:rPr lang="en-US" sz="2000" dirty="0">
                <a:ea typeface="Arial Rounded MT Bold" charset="0"/>
                <a:cs typeface="Arial Rounded MT Bold" charset="0"/>
              </a:rPr>
              <a:t>High Density commuter railroads exemption to traverse adjacent </a:t>
            </a:r>
            <a:r>
              <a:rPr lang="en-US" sz="2000" dirty="0" smtClean="0">
                <a:ea typeface="Arial Rounded MT Bold" charset="0"/>
                <a:cs typeface="Arial Rounded MT Bold" charset="0"/>
              </a:rPr>
              <a:t>tracks, and</a:t>
            </a:r>
          </a:p>
          <a:p>
            <a:pPr lvl="1"/>
            <a:r>
              <a:rPr lang="en-US" sz="2000" dirty="0" smtClean="0">
                <a:ea typeface="Arial Rounded MT Bold" charset="0"/>
                <a:cs typeface="Arial Rounded MT Bold" charset="0"/>
              </a:rPr>
              <a:t>R-14-76  </a:t>
            </a:r>
            <a:r>
              <a:rPr lang="en-US" sz="2000" dirty="0">
                <a:ea typeface="Arial Rounded MT Bold" charset="0"/>
                <a:cs typeface="Arial Rounded MT Bold" charset="0"/>
              </a:rPr>
              <a:t>Combination of track conditions</a:t>
            </a:r>
          </a:p>
          <a:p>
            <a:pPr marL="400050"/>
            <a:r>
              <a:rPr lang="en-US" sz="2800" dirty="0" smtClean="0">
                <a:ea typeface="Arial Rounded MT Bold" charset="0"/>
                <a:cs typeface="Arial Rounded MT Bold" charset="0"/>
              </a:rPr>
              <a:t>Fast Act (11409) Requirement—Commuter Rail Track Inspections (correlates to NTSB R-14-11)</a:t>
            </a:r>
          </a:p>
          <a:p>
            <a:pPr marL="400050"/>
            <a:r>
              <a:rPr lang="en-US" sz="2800" dirty="0" smtClean="0">
                <a:ea typeface="Arial Rounded MT Bold" charset="0"/>
                <a:cs typeface="Arial Rounded MT Bold" charset="0"/>
              </a:rPr>
              <a:t>Tourist </a:t>
            </a:r>
            <a:r>
              <a:rPr lang="en-US" sz="2800" dirty="0">
                <a:ea typeface="Arial Rounded MT Bold" charset="0"/>
                <a:cs typeface="Arial Rounded MT Bold" charset="0"/>
              </a:rPr>
              <a:t>and Historic </a:t>
            </a:r>
            <a:r>
              <a:rPr lang="en-US" sz="2800" dirty="0" smtClean="0">
                <a:ea typeface="Arial Rounded MT Bold" charset="0"/>
                <a:cs typeface="Arial Rounded MT Bold" charset="0"/>
              </a:rPr>
              <a:t>Railroads and Private Passenger Cars Working Group—propose clarification to §238.3(a) schedule</a:t>
            </a:r>
            <a:endParaRPr lang="en-US" sz="2800" dirty="0">
              <a:ea typeface="Arial Rounded MT Bold" charset="0"/>
              <a:cs typeface="Arial Rounded MT Bold" charset="0"/>
            </a:endParaRP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1442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144" y="533476"/>
            <a:ext cx="8991364" cy="761980"/>
          </a:xfrm>
        </p:spPr>
        <p:txBody>
          <a:bodyPr/>
          <a:lstStyle/>
          <a:p>
            <a:r>
              <a:rPr lang="en-US" sz="32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NOVEMBER TSWG TASK PROGRESS</a:t>
            </a:r>
            <a:endParaRPr lang="en-US" sz="32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516" y="1371654"/>
            <a:ext cx="8915166" cy="4754509"/>
          </a:xfrm>
        </p:spPr>
        <p:txBody>
          <a:bodyPr/>
          <a:lstStyle/>
          <a:p>
            <a:r>
              <a:rPr lang="en-US" b="1" dirty="0" smtClean="0"/>
              <a:t>Initial November </a:t>
            </a:r>
            <a:r>
              <a:rPr lang="en-US" b="1" dirty="0"/>
              <a:t>20, </a:t>
            </a:r>
            <a:r>
              <a:rPr lang="en-US" b="1" dirty="0" smtClean="0"/>
              <a:t>2015 Meeting,</a:t>
            </a:r>
            <a:endParaRPr lang="en-US" b="1" dirty="0" smtClean="0"/>
          </a:p>
          <a:p>
            <a:pPr lvl="1"/>
            <a:r>
              <a:rPr lang="en-US" dirty="0" smtClean="0"/>
              <a:t>Identify top safety priorities</a:t>
            </a:r>
          </a:p>
          <a:p>
            <a:pPr lvl="1"/>
            <a:r>
              <a:rPr lang="en-US" dirty="0" smtClean="0"/>
              <a:t>Consider industry track inspection and maintenance  ‘best practices’</a:t>
            </a:r>
          </a:p>
          <a:p>
            <a:pPr lvl="1"/>
            <a:r>
              <a:rPr lang="en-US" dirty="0" smtClean="0"/>
              <a:t>Create Task </a:t>
            </a:r>
            <a:r>
              <a:rPr lang="en-US" dirty="0" smtClean="0"/>
              <a:t>‘checklist’ and e-library</a:t>
            </a:r>
            <a:endParaRPr lang="en-US" dirty="0"/>
          </a:p>
          <a:p>
            <a:pPr lvl="1"/>
            <a:r>
              <a:rPr lang="en-US" dirty="0" smtClean="0"/>
              <a:t>Develop electronic recordkeeping protocols (OMB)</a:t>
            </a:r>
            <a:endParaRPr lang="en-US" sz="3200" dirty="0" smtClean="0"/>
          </a:p>
          <a:p>
            <a:endParaRPr lang="en-US" sz="4000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9115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FEBRUARY TSWG TASK PROGRESS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56"/>
            <a:ext cx="9067682" cy="4830707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b="1" dirty="0"/>
              <a:t>FRA provided an overview of: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 smtClean="0"/>
              <a:t>Economic Considerations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 smtClean="0"/>
              <a:t>Part </a:t>
            </a:r>
            <a:r>
              <a:rPr lang="en-US" dirty="0"/>
              <a:t>243 Training </a:t>
            </a:r>
            <a:r>
              <a:rPr lang="en-US" dirty="0" smtClean="0"/>
              <a:t>Rule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 smtClean="0"/>
              <a:t>Track Inspection Training</a:t>
            </a:r>
          </a:p>
          <a:p>
            <a:pPr marL="1314450" lvl="2" indent="-457200">
              <a:buFont typeface="Arial" panose="020B0604020202020204" pitchFamily="34" charset="0"/>
              <a:buChar char="•"/>
            </a:pPr>
            <a:r>
              <a:rPr lang="en-US" dirty="0" smtClean="0"/>
              <a:t>Referencing Part 243 OJT to determine inspector proficiency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dirty="0" smtClean="0"/>
              <a:t>Proposed FRA Safety Accomplishments and Objectives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146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100" y="533477"/>
            <a:ext cx="7772400" cy="533386"/>
          </a:xfrm>
        </p:spPr>
        <p:txBody>
          <a:bodyPr/>
          <a:lstStyle/>
          <a:p>
            <a:r>
              <a:rPr lang="en-US" sz="3600" b="1" dirty="0" smtClean="0"/>
              <a:t>JULY TSWG </a:t>
            </a:r>
            <a:r>
              <a:rPr lang="en-US" sz="3600" b="1" dirty="0"/>
              <a:t>TASK PROGRESS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318" y="1066862"/>
            <a:ext cx="9049964" cy="4571880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/>
              <a:t>FRA defined its safety objectives, offered its track inspection findings, and proposed Part 213 regulatory </a:t>
            </a:r>
            <a:r>
              <a:rPr lang="en-US" b="1" dirty="0" smtClean="0"/>
              <a:t>language </a:t>
            </a:r>
            <a:r>
              <a:rPr lang="en-US" b="1" dirty="0" smtClean="0"/>
              <a:t>concerning:</a:t>
            </a:r>
          </a:p>
          <a:p>
            <a:pPr marL="1257300" lvl="3" indent="-342900" algn="l">
              <a:buFont typeface="Arial" charset="0"/>
              <a:buChar char="•"/>
            </a:pPr>
            <a:r>
              <a:rPr lang="en-US" sz="2400" b="1" i="1" dirty="0" smtClean="0"/>
              <a:t>Subpart </a:t>
            </a:r>
            <a:r>
              <a:rPr lang="en-US" sz="2400" b="1" i="1" dirty="0" smtClean="0"/>
              <a:t>A—General </a:t>
            </a:r>
            <a:endParaRPr lang="en-US" sz="2400" b="1" i="1" dirty="0" smtClean="0"/>
          </a:p>
          <a:p>
            <a:pPr marL="1714500" lvl="4" indent="-342900" algn="l">
              <a:buFont typeface="Arial" charset="0"/>
              <a:buChar char="•"/>
            </a:pPr>
            <a:r>
              <a:rPr lang="en-US" sz="2400" i="1" dirty="0" smtClean="0"/>
              <a:t>§ </a:t>
            </a:r>
            <a:r>
              <a:rPr lang="en-US" sz="2400" i="1" dirty="0"/>
              <a:t>213.5 Responsibility for Compliance</a:t>
            </a:r>
            <a:r>
              <a:rPr lang="en-US" sz="2400" dirty="0" smtClean="0"/>
              <a:t>—</a:t>
            </a:r>
          </a:p>
          <a:p>
            <a:pPr marL="2171700" lvl="5" indent="-342900" algn="l">
              <a:buFont typeface="Arial" charset="0"/>
              <a:buChar char="•"/>
            </a:pPr>
            <a:r>
              <a:rPr lang="en-US" sz="2400" dirty="0" smtClean="0"/>
              <a:t>Good Faith Challenge</a:t>
            </a:r>
          </a:p>
          <a:p>
            <a:pPr marL="1714500" lvl="4" indent="-342900" algn="l">
              <a:buFont typeface="Arial" charset="0"/>
              <a:buChar char="•"/>
            </a:pPr>
            <a:r>
              <a:rPr lang="en-US" sz="2400" i="1" dirty="0" smtClean="0"/>
              <a:t>§ </a:t>
            </a:r>
            <a:r>
              <a:rPr lang="en-US" sz="2400" i="1" dirty="0"/>
              <a:t>213.7 Designation of Qualified Persons to Supervise Certain Renewals and Inspect Track</a:t>
            </a:r>
            <a:r>
              <a:rPr lang="en-US" sz="2400" i="1" dirty="0" smtClean="0"/>
              <a:t>—</a:t>
            </a:r>
          </a:p>
          <a:p>
            <a:pPr marL="1714500" lvl="4" indent="-342900" algn="l">
              <a:buFont typeface="Arial" charset="0"/>
              <a:buChar char="•"/>
            </a:pPr>
            <a:r>
              <a:rPr lang="en-US" sz="2400" i="1" dirty="0" smtClean="0"/>
              <a:t>§ </a:t>
            </a:r>
            <a:r>
              <a:rPr lang="en-US" sz="2400" i="1" dirty="0"/>
              <a:t>213.9 Classes of Track: operating speed limits</a:t>
            </a:r>
            <a:r>
              <a:rPr lang="en-US" sz="2400" i="1" dirty="0" smtClean="0"/>
              <a:t>—</a:t>
            </a:r>
          </a:p>
          <a:p>
            <a:pPr marL="1714500" lvl="4" indent="-342900" algn="l">
              <a:buFont typeface="Arial" charset="0"/>
              <a:buChar char="•"/>
            </a:pPr>
            <a:r>
              <a:rPr lang="en-US" sz="2400" i="1" dirty="0" smtClean="0"/>
              <a:t>§ </a:t>
            </a:r>
            <a:r>
              <a:rPr lang="en-US" sz="2400" i="1" dirty="0"/>
              <a:t>213.11 Restoration or renewal of track under traffic </a:t>
            </a:r>
            <a:r>
              <a:rPr lang="en-US" sz="2400" i="1" dirty="0" smtClean="0"/>
              <a:t>conditions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20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912" y="274638"/>
            <a:ext cx="8686572" cy="1143000"/>
          </a:xfrm>
        </p:spPr>
        <p:txBody>
          <a:bodyPr/>
          <a:lstStyle/>
          <a:p>
            <a:r>
              <a:rPr lang="en-US" sz="3600" b="1" dirty="0" smtClean="0"/>
              <a:t>JULY TSWG </a:t>
            </a:r>
            <a:r>
              <a:rPr lang="en-US" sz="3600" b="1" dirty="0"/>
              <a:t>TASK </a:t>
            </a:r>
            <a:r>
              <a:rPr lang="en-US" sz="3600" b="1" dirty="0" smtClean="0"/>
              <a:t>PROGRESS (cont.)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516" y="1219258"/>
            <a:ext cx="8838968" cy="4525963"/>
          </a:xfrm>
        </p:spPr>
        <p:txBody>
          <a:bodyPr/>
          <a:lstStyle/>
          <a:p>
            <a:pPr marL="342900" lvl="3" indent="-342900">
              <a:buFont typeface="Arial" charset="0"/>
              <a:buChar char="•"/>
            </a:pPr>
            <a:r>
              <a:rPr lang="en-US" sz="2400" b="1" i="1" dirty="0"/>
              <a:t>Subpart </a:t>
            </a:r>
            <a:r>
              <a:rPr lang="en-US" sz="2400" b="1" i="1" dirty="0" smtClean="0"/>
              <a:t>F—Inspection</a:t>
            </a:r>
          </a:p>
          <a:p>
            <a:pPr marL="800100" lvl="4" indent="-342900">
              <a:buFont typeface="Arial" charset="0"/>
              <a:buChar char="•"/>
            </a:pPr>
            <a:r>
              <a:rPr lang="en-US" sz="2400" i="1" dirty="0" smtClean="0"/>
              <a:t>§ 213.233—Track Inspections, principally introducing automated inspection of High-hazard Flammable Trains routes and schedule </a:t>
            </a:r>
            <a:r>
              <a:rPr lang="en-US" sz="2400" i="1" dirty="0"/>
              <a:t>frequency </a:t>
            </a:r>
            <a:endParaRPr lang="en-US" sz="2400" i="1" dirty="0" smtClean="0"/>
          </a:p>
          <a:p>
            <a:pPr marL="800100" lvl="4" indent="-342900">
              <a:buFont typeface="Arial" charset="0"/>
              <a:buChar char="•"/>
            </a:pPr>
            <a:r>
              <a:rPr lang="en-US" sz="2400" i="1" dirty="0" smtClean="0"/>
              <a:t>§ 213.241—Inspection Records, and electronic record management</a:t>
            </a:r>
          </a:p>
          <a:p>
            <a:pPr marL="800100" lvl="4" indent="-342900">
              <a:buFont typeface="Arial" charset="0"/>
              <a:buChar char="•"/>
            </a:pPr>
            <a:r>
              <a:rPr lang="en-US" sz="2400" i="1" dirty="0" smtClean="0"/>
              <a:t>§ 213.242—Document and Record Accountability (new)</a:t>
            </a:r>
          </a:p>
          <a:p>
            <a:pPr marL="342900" lvl="3" indent="-342900">
              <a:buFont typeface="Arial" charset="0"/>
              <a:buChar char="•"/>
            </a:pPr>
            <a:endParaRPr lang="en-US" i="1" dirty="0"/>
          </a:p>
          <a:p>
            <a:pPr marL="342900" lvl="3" indent="-342900">
              <a:buFont typeface="Arial" charset="0"/>
              <a:buChar char="•"/>
            </a:pPr>
            <a:r>
              <a:rPr lang="en-US" sz="2800" b="1" dirty="0"/>
              <a:t>BMWED provided a conceptual overview of proposed Part 213 </a:t>
            </a:r>
            <a:r>
              <a:rPr lang="en-US" sz="2800" b="1" dirty="0" smtClean="0"/>
              <a:t>Subpart </a:t>
            </a:r>
            <a:r>
              <a:rPr lang="en-US" sz="2800" b="1" dirty="0"/>
              <a:t>A revisions</a:t>
            </a:r>
          </a:p>
          <a:p>
            <a:pPr marL="342900" lvl="3" indent="-342900">
              <a:buFont typeface="Arial" charset="0"/>
              <a:buChar char="•"/>
            </a:pPr>
            <a:endParaRPr lang="en-US" i="1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3769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308" y="533476"/>
            <a:ext cx="8229600" cy="487432"/>
          </a:xfrm>
        </p:spPr>
        <p:txBody>
          <a:bodyPr/>
          <a:lstStyle/>
          <a:p>
            <a:r>
              <a:rPr lang="en-US" sz="3600" b="1" dirty="0"/>
              <a:t>Task No. 15-01 O</a:t>
            </a:r>
            <a:r>
              <a:rPr lang="en-US" sz="3600" b="1" dirty="0" smtClean="0"/>
              <a:t>verall Status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3882180"/>
              </p:ext>
            </p:extLst>
          </p:nvPr>
        </p:nvGraphicFramePr>
        <p:xfrm>
          <a:off x="76318" y="1086868"/>
          <a:ext cx="8991364" cy="4717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9966"/>
                <a:gridCol w="2081398"/>
              </a:tblGrid>
              <a:tr h="3279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TASK</a:t>
                      </a:r>
                      <a:r>
                        <a:rPr lang="en-US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Elements</a:t>
                      </a:r>
                      <a:endParaRPr lang="en-US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STATUS</a:t>
                      </a:r>
                    </a:p>
                  </a:txBody>
                  <a:tcPr/>
                </a:tc>
              </a:tr>
              <a:tr h="3279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Part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213 Subparts A</a:t>
                      </a:r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and F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requirements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106587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Previous studies of track inspections methods and other relevant information for manual and other methods to improve track inspection effectiveness, accuracy, and efficiency;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Completed </a:t>
                      </a:r>
                    </a:p>
                  </a:txBody>
                  <a:tcPr/>
                </a:tc>
              </a:tr>
              <a:tr h="573931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Review studies of electronic data collection, storage, and security;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Under review</a:t>
                      </a:r>
                    </a:p>
                  </a:txBody>
                  <a:tcPr/>
                </a:tc>
              </a:tr>
              <a:tr h="573931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Whether current track inspection methods and frequency remain effective and efficient, or need to be revised;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Under review</a:t>
                      </a:r>
                    </a:p>
                  </a:txBody>
                  <a:tcPr/>
                </a:tc>
              </a:tr>
              <a:tr h="573931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Whether electronic collection, storage and security of track inspection records should be revised;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Under review</a:t>
                      </a:r>
                    </a:p>
                  </a:txBody>
                  <a:tcPr/>
                </a:tc>
              </a:tr>
              <a:tr h="106587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Whether track inspector training should be formally developed and standardized, and whether that would modify the criteria and procedures for designation under Part 213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Subparts A and F</a:t>
                      </a:r>
                      <a:endParaRPr lang="en-US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Under review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en-US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84780A3-A77F-4541-9DC4-B587B0D4D935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544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113506" y="121820"/>
            <a:ext cx="8915400" cy="762000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en-US" altLang="en-US" sz="4000" b="1" dirty="0" smtClean="0">
                <a:ln w="11430"/>
              </a:rPr>
              <a:t>TSWG MEETINGS</a:t>
            </a:r>
          </a:p>
        </p:txBody>
      </p:sp>
      <p:sp>
        <p:nvSpPr>
          <p:cNvPr id="46084" name="Slide Number Placeholder 1"/>
          <p:cNvSpPr txBox="1">
            <a:spLocks noGrp="1" noChangeArrowheads="1"/>
          </p:cNvSpPr>
          <p:nvPr/>
        </p:nvSpPr>
        <p:spPr bwMode="auto">
          <a:xfrm>
            <a:off x="7021513" y="6483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95149CC-E87E-4574-AF61-61B726475E1B}" type="slidenum">
              <a:rPr lang="en-US" altLang="en-US" sz="1200">
                <a:latin typeface="Arial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 dirty="0">
              <a:latin typeface="Arial" charset="0"/>
            </a:endParaRPr>
          </a:p>
        </p:txBody>
      </p:sp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06" y="883820"/>
            <a:ext cx="8547100" cy="14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516" y="4133153"/>
            <a:ext cx="5333860" cy="30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TRACK STANDARDS WORKING GROUP </a:t>
            </a:r>
            <a:r>
              <a:rPr lang="en-US" dirty="0" smtClean="0"/>
              <a:t>PROGRESS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2516" y="4940912"/>
            <a:ext cx="5333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Initial meeting November 20, 2015</a:t>
            </a:r>
            <a:r>
              <a:rPr lang="en-US" dirty="0"/>
              <a:t>;</a:t>
            </a:r>
            <a:r>
              <a:rPr lang="en-US" dirty="0" smtClean="0"/>
              <a:t> February 24-25, 2016 and July 19-20, 2016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562574" y="4133153"/>
            <a:ext cx="1752478" cy="3047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5791168" y="4940911"/>
            <a:ext cx="2223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NEXT MEETING</a:t>
            </a:r>
          </a:p>
          <a:p>
            <a:r>
              <a:rPr lang="en-US" dirty="0" smtClean="0"/>
              <a:t>December 6-7 2016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56" y="1009770"/>
            <a:ext cx="4710057" cy="2952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ight Arrow 17"/>
          <p:cNvSpPr/>
          <p:nvPr/>
        </p:nvSpPr>
        <p:spPr>
          <a:xfrm>
            <a:off x="7398879" y="40432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819446" y="4437945"/>
            <a:ext cx="0" cy="4571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943564" y="4483724"/>
            <a:ext cx="0" cy="4571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12FD8B-E649-4496-AF0D-DE61C8099938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73724" y="2507443"/>
            <a:ext cx="3200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Questions?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12FD8B-E649-4496-AF0D-DE61C8099938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941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respondence Procedures Overview (November 2014)">
  <a:themeElements>
    <a:clrScheme name="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1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2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U.S. Consulting Report Template_022307">
  <a:themeElements>
    <a:clrScheme name="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Urban">
  <a:themeElements>
    <a:clrScheme name="1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Correspondence Procedures Overview (November 2014)">
  <a:themeElements>
    <a:clrScheme name="1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Correspondence Procedures Overview (November 2014)">
  <a:themeElements>
    <a:clrScheme name="2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Correspondence Procedures Overview (November 2014)">
  <a:themeElements>
    <a:clrScheme name="3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4_Correspondence Procedures Overview (November 2014)">
  <a:themeElements>
    <a:clrScheme name="4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5_Correspondence Procedures Overview (November 2014)">
  <a:themeElements>
    <a:clrScheme name="5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6_Correspondence Procedures Overview (November 2014)">
  <a:themeElements>
    <a:clrScheme name="6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7_Correspondence Procedures Overview (November 2014)">
  <a:themeElements>
    <a:clrScheme name="7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Correspondence Procedures Overview (November 2014)">
  <a:themeElements>
    <a:clrScheme name="8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9_Correspondence Procedures Overview (November 2014)">
  <a:themeElements>
    <a:clrScheme name="9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0_Correspondence Procedures Overview (November 2014)">
  <a:themeElements>
    <a:clrScheme name="10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1_Correspondence Procedures Overview (November 2014)">
  <a:themeElements>
    <a:clrScheme name="11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2_Correspondence Procedures Overview (November 2014)">
  <a:themeElements>
    <a:clrScheme name="12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2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3_Correspondence Procedures Overview (November 2014)">
  <a:themeElements>
    <a:clrScheme name="13_Correspondence Procedures Overview (November 2014)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3_Correspondence Procedures Overview (November 2014)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3_Correspondence Procedures Overview (November 2014)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3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3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4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4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5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5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6_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6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7_U.S. Consulting Report Template_022307">
  <a:themeElements>
    <a:clrScheme name="7_U.S. Consulting Report Template_022307 16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7_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2_Urban">
  <a:themeElements>
    <a:clrScheme name="2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2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3_Urban">
  <a:themeElements>
    <a:clrScheme name="3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3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4_Urban">
  <a:themeElements>
    <a:clrScheme name="4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4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5_Urban">
  <a:themeElements>
    <a:clrScheme name="5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5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6_Urban">
  <a:themeElements>
    <a:clrScheme name="6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6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7_Urban">
  <a:themeElements>
    <a:clrScheme name="7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7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8_Urban">
  <a:themeElements>
    <a:clrScheme name="8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8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9_Urban">
  <a:themeElements>
    <a:clrScheme name="9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9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10_Urban">
  <a:themeElements>
    <a:clrScheme name="10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0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1_Urban">
  <a:themeElements>
    <a:clrScheme name="11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1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1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12_Urban">
  <a:themeElements>
    <a:clrScheme name="12_Urban 1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FFFFFF"/>
      </a:accent3>
      <a:accent4>
        <a:srgbClr val="000000"/>
      </a:accent4>
      <a:accent5>
        <a:srgbClr val="B2B8E0"/>
      </a:accent5>
      <a:accent6>
        <a:srgbClr val="54B9DC"/>
      </a:accent6>
      <a:hlink>
        <a:srgbClr val="56C7AA"/>
      </a:hlink>
      <a:folHlink>
        <a:srgbClr val="59A8D1"/>
      </a:folHlink>
    </a:clrScheme>
    <a:fontScheme name="12_Urban">
      <a:majorFont>
        <a:latin typeface="Trebuchet MS"/>
        <a:ea typeface=""/>
        <a:cs typeface="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Urban 1">
        <a:dk1>
          <a:srgbClr val="000000"/>
        </a:dk1>
        <a:lt1>
          <a:srgbClr val="FFFFFF"/>
        </a:lt1>
        <a:dk2>
          <a:srgbClr val="212745"/>
        </a:dk2>
        <a:lt2>
          <a:srgbClr val="B4DCFA"/>
        </a:lt2>
        <a:accent1>
          <a:srgbClr val="4E67C8"/>
        </a:accent1>
        <a:accent2>
          <a:srgbClr val="5ECCF3"/>
        </a:accent2>
        <a:accent3>
          <a:srgbClr val="FFFFFF"/>
        </a:accent3>
        <a:accent4>
          <a:srgbClr val="000000"/>
        </a:accent4>
        <a:accent5>
          <a:srgbClr val="B2B8E0"/>
        </a:accent5>
        <a:accent6>
          <a:srgbClr val="54B9DC"/>
        </a:accent6>
        <a:hlink>
          <a:srgbClr val="56C7AA"/>
        </a:hlink>
        <a:folHlink>
          <a:srgbClr val="59A8D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Correspondence Procedures Overview (November 2014)</Template>
  <TotalTime>4235</TotalTime>
  <Pages>0</Pages>
  <Words>673</Words>
  <Characters>0</Characters>
  <Application>Microsoft Office PowerPoint</Application>
  <DocSecurity>0</DocSecurity>
  <PresentationFormat>On-screen Show (4:3)</PresentationFormat>
  <Lines>0</Lines>
  <Paragraphs>98</Paragraphs>
  <Slides>12</Slides>
  <Notes>4</Notes>
  <HiddenSlides>0</HiddenSlides>
  <MMClips>0</MMClips>
  <ScaleCrop>true</ScaleCrop>
  <HeadingPairs>
    <vt:vector size="4" baseType="variant">
      <vt:variant>
        <vt:lpstr>Theme</vt:lpstr>
      </vt:variant>
      <vt:variant>
        <vt:i4>34</vt:i4>
      </vt:variant>
      <vt:variant>
        <vt:lpstr>Slide Titles</vt:lpstr>
      </vt:variant>
      <vt:variant>
        <vt:i4>12</vt:i4>
      </vt:variant>
    </vt:vector>
  </HeadingPairs>
  <TitlesOfParts>
    <vt:vector size="46" baseType="lpstr">
      <vt:lpstr>Correspondence Procedures Overview (November 2014)</vt:lpstr>
      <vt:lpstr>1_U.S. Consulting Report Template_022307</vt:lpstr>
      <vt:lpstr>2_U.S. Consulting Report Template_022307</vt:lpstr>
      <vt:lpstr>U.S. Consulting Report Template_022307</vt:lpstr>
      <vt:lpstr>1_Urban</vt:lpstr>
      <vt:lpstr>1_Correspondence Procedures Overview (November 2014)</vt:lpstr>
      <vt:lpstr>2_Correspondence Procedures Overview (November 2014)</vt:lpstr>
      <vt:lpstr>3_Correspondence Procedures Overview (November 2014)</vt:lpstr>
      <vt:lpstr>4_Correspondence Procedures Overview (November 2014)</vt:lpstr>
      <vt:lpstr>5_Correspondence Procedures Overview (November 2014)</vt:lpstr>
      <vt:lpstr>6_Correspondence Procedures Overview (November 2014)</vt:lpstr>
      <vt:lpstr>7_Correspondence Procedures Overview (November 2014)</vt:lpstr>
      <vt:lpstr>8_Correspondence Procedures Overview (November 2014)</vt:lpstr>
      <vt:lpstr>9_Correspondence Procedures Overview (November 2014)</vt:lpstr>
      <vt:lpstr>10_Correspondence Procedures Overview (November 2014)</vt:lpstr>
      <vt:lpstr>11_Correspondence Procedures Overview (November 2014)</vt:lpstr>
      <vt:lpstr>12_Correspondence Procedures Overview (November 2014)</vt:lpstr>
      <vt:lpstr>13_Correspondence Procedures Overview (November 2014)</vt:lpstr>
      <vt:lpstr>3_U.S. Consulting Report Template_022307</vt:lpstr>
      <vt:lpstr>4_U.S. Consulting Report Template_022307</vt:lpstr>
      <vt:lpstr>5_U.S. Consulting Report Template_022307</vt:lpstr>
      <vt:lpstr>6_U.S. Consulting Report Template_022307</vt:lpstr>
      <vt:lpstr>7_U.S. Consulting Report Template_022307</vt:lpstr>
      <vt:lpstr>2_Urban</vt:lpstr>
      <vt:lpstr>3_Urban</vt:lpstr>
      <vt:lpstr>4_Urban</vt:lpstr>
      <vt:lpstr>5_Urban</vt:lpstr>
      <vt:lpstr>6_Urban</vt:lpstr>
      <vt:lpstr>7_Urban</vt:lpstr>
      <vt:lpstr>8_Urban</vt:lpstr>
      <vt:lpstr>9_Urban</vt:lpstr>
      <vt:lpstr>10_Urban</vt:lpstr>
      <vt:lpstr>11_Urban</vt:lpstr>
      <vt:lpstr>12_Urban</vt:lpstr>
      <vt:lpstr>  Track Standards Working Group Update to the Railroad Safety Advisory Committee September 15, 2016 Washington, DC     </vt:lpstr>
      <vt:lpstr>Track Standards Working Group (TSWG) Outline </vt:lpstr>
      <vt:lpstr> TSWG TASK BACKGROUND</vt:lpstr>
      <vt:lpstr>TSWG TASK STATEMENTS</vt:lpstr>
      <vt:lpstr>CONSIDER RECOMMENDATIONS</vt:lpstr>
      <vt:lpstr>NOVEMBER TSWG TASK PROGRESS</vt:lpstr>
      <vt:lpstr>FEBRUARY TSWG TASK PROGRESS</vt:lpstr>
      <vt:lpstr>JULY TSWG TASK PROGRESS</vt:lpstr>
      <vt:lpstr>JULY TSWG TASK PROGRESS (cont.)</vt:lpstr>
      <vt:lpstr>Task No. 15-01 Overall Status</vt:lpstr>
      <vt:lpstr>TSWG MEETINGS</vt:lpstr>
      <vt:lpstr>PowerPoint Presentation</vt:lpstr>
    </vt:vector>
  </TitlesOfParts>
  <Company>United States Department of Transportation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Enforcement Strategies</dc:title>
  <dc:creator>DOT.USER</dc:creator>
  <cp:lastModifiedBy>Clouse, Arthur (FRA)</cp:lastModifiedBy>
  <cp:revision>2647</cp:revision>
  <cp:lastPrinted>2014-01-14T17:50:22Z</cp:lastPrinted>
  <dcterms:created xsi:type="dcterms:W3CDTF">2008-04-03T19:14:17Z</dcterms:created>
  <dcterms:modified xsi:type="dcterms:W3CDTF">2016-09-01T18:33:33Z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1033-4.1.0</vt:lpwstr>
  </property>
</Properties>
</file>