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 id="2147483660" r:id="rId5"/>
    <p:sldMasterId id="2147483684" r:id="rId6"/>
    <p:sldMasterId id="2147486442" r:id="rId7"/>
    <p:sldMasterId id="2147486534" r:id="rId8"/>
  </p:sldMasterIdLst>
  <p:notesMasterIdLst>
    <p:notesMasterId r:id="rId45"/>
  </p:notesMasterIdLst>
  <p:handoutMasterIdLst>
    <p:handoutMasterId r:id="rId46"/>
  </p:handoutMasterIdLst>
  <p:sldIdLst>
    <p:sldId id="282" r:id="rId9"/>
    <p:sldId id="481" r:id="rId10"/>
    <p:sldId id="533" r:id="rId11"/>
    <p:sldId id="534" r:id="rId12"/>
    <p:sldId id="535"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8" r:id="rId26"/>
    <p:sldId id="549" r:id="rId27"/>
    <p:sldId id="550" r:id="rId28"/>
    <p:sldId id="551" r:id="rId29"/>
    <p:sldId id="552" r:id="rId30"/>
    <p:sldId id="553" r:id="rId31"/>
    <p:sldId id="500" r:id="rId32"/>
    <p:sldId id="501" r:id="rId33"/>
    <p:sldId id="502" r:id="rId34"/>
    <p:sldId id="503" r:id="rId35"/>
    <p:sldId id="504" r:id="rId36"/>
    <p:sldId id="505" r:id="rId37"/>
    <p:sldId id="506" r:id="rId38"/>
    <p:sldId id="507" r:id="rId39"/>
    <p:sldId id="508" r:id="rId40"/>
    <p:sldId id="509" r:id="rId41"/>
    <p:sldId id="510" r:id="rId42"/>
    <p:sldId id="511" r:id="rId43"/>
    <p:sldId id="532" r:id="rId44"/>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0C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15" autoAdjust="0"/>
    <p:restoredTop sz="64243" autoAdjust="0"/>
  </p:normalViewPr>
  <p:slideViewPr>
    <p:cSldViewPr>
      <p:cViewPr varScale="1">
        <p:scale>
          <a:sx n="46" d="100"/>
          <a:sy n="46" d="100"/>
        </p:scale>
        <p:origin x="-1842" y="-96"/>
      </p:cViewPr>
      <p:guideLst>
        <p:guide orient="horz" pos="1248"/>
        <p:guide pos="2880"/>
      </p:guideLst>
    </p:cSldViewPr>
  </p:slideViewPr>
  <p:outlineViewPr>
    <p:cViewPr>
      <p:scale>
        <a:sx n="33" d="100"/>
        <a:sy n="33" d="100"/>
      </p:scale>
      <p:origin x="0" y="883"/>
    </p:cViewPr>
  </p:outlineViewPr>
  <p:notesTextViewPr>
    <p:cViewPr>
      <p:scale>
        <a:sx n="100" d="100"/>
        <a:sy n="100" d="100"/>
      </p:scale>
      <p:origin x="0" y="0"/>
    </p:cViewPr>
  </p:notesTextViewPr>
  <p:sorterViewPr>
    <p:cViewPr>
      <p:scale>
        <a:sx n="80" d="100"/>
        <a:sy n="80" d="100"/>
      </p:scale>
      <p:origin x="0" y="0"/>
    </p:cViewPr>
  </p:sorterViewPr>
  <p:notesViewPr>
    <p:cSldViewPr>
      <p:cViewPr>
        <p:scale>
          <a:sx n="70" d="100"/>
          <a:sy n="70" d="100"/>
        </p:scale>
        <p:origin x="-1478" y="-197"/>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viewProps" Target="viewProps.xml"/><Relationship Id="rId8" Type="http://schemas.openxmlformats.org/officeDocument/2006/relationships/slideMaster" Target="slideMasters/slideMaster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 y="0"/>
            <a:ext cx="3038475" cy="465138"/>
          </a:xfrm>
          <a:prstGeom prst="rect">
            <a:avLst/>
          </a:prstGeom>
        </p:spPr>
        <p:txBody>
          <a:bodyPr vert="horz" lIns="93177" tIns="46589" rIns="93177" bIns="46589" rtlCol="0"/>
          <a:lstStyle>
            <a:lvl1pPr algn="l">
              <a:defRPr sz="1200">
                <a:latin typeface="Arial" charset="0"/>
                <a:cs typeface="+mn-cs"/>
              </a:defRPr>
            </a:lvl1pPr>
          </a:lstStyle>
          <a:p>
            <a:pPr>
              <a:defRPr/>
            </a:pPr>
            <a:endParaRPr lang="en-US" dirty="0"/>
          </a:p>
        </p:txBody>
      </p:sp>
      <p:sp>
        <p:nvSpPr>
          <p:cNvPr id="3" name="Date Placeholder 2"/>
          <p:cNvSpPr>
            <a:spLocks noGrp="1"/>
          </p:cNvSpPr>
          <p:nvPr>
            <p:ph type="dt" sz="quarter" idx="1"/>
          </p:nvPr>
        </p:nvSpPr>
        <p:spPr>
          <a:xfrm>
            <a:off x="3970338" y="0"/>
            <a:ext cx="3038475" cy="465138"/>
          </a:xfrm>
          <a:prstGeom prst="rect">
            <a:avLst/>
          </a:prstGeom>
        </p:spPr>
        <p:txBody>
          <a:bodyPr vert="horz" lIns="93177" tIns="46589" rIns="93177" bIns="46589" rtlCol="0"/>
          <a:lstStyle>
            <a:lvl1pPr algn="r">
              <a:defRPr sz="1200">
                <a:latin typeface="Arial" charset="0"/>
                <a:cs typeface="+mn-cs"/>
              </a:defRPr>
            </a:lvl1pPr>
          </a:lstStyle>
          <a:p>
            <a:pPr>
              <a:defRPr/>
            </a:pPr>
            <a:fld id="{017C696F-8294-4535-9258-5A50ED965EED}" type="datetimeFigureOut">
              <a:rPr lang="en-US"/>
              <a:pPr>
                <a:defRPr/>
              </a:pPr>
              <a:t>9/15/2016</a:t>
            </a:fld>
            <a:endParaRPr lang="en-US" dirty="0"/>
          </a:p>
        </p:txBody>
      </p:sp>
      <p:sp>
        <p:nvSpPr>
          <p:cNvPr id="4" name="Footer Placeholder 3"/>
          <p:cNvSpPr>
            <a:spLocks noGrp="1"/>
          </p:cNvSpPr>
          <p:nvPr>
            <p:ph type="ftr" sz="quarter" idx="2"/>
          </p:nvPr>
        </p:nvSpPr>
        <p:spPr>
          <a:xfrm>
            <a:off x="7" y="8829675"/>
            <a:ext cx="3038475" cy="465138"/>
          </a:xfrm>
          <a:prstGeom prst="rect">
            <a:avLst/>
          </a:prstGeom>
        </p:spPr>
        <p:txBody>
          <a:bodyPr vert="horz" lIns="93177" tIns="46589" rIns="93177" bIns="46589" rtlCol="0" anchor="b"/>
          <a:lstStyle>
            <a:lvl1pPr algn="l">
              <a:defRPr sz="1200">
                <a:latin typeface="Arial" charset="0"/>
                <a:cs typeface="+mn-cs"/>
              </a:defRPr>
            </a:lvl1pPr>
          </a:lstStyle>
          <a:p>
            <a:pPr>
              <a:defRPr/>
            </a:pPr>
            <a:endParaRPr lang="en-US" dirty="0"/>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3177" tIns="46589" rIns="93177" bIns="46589" rtlCol="0" anchor="b"/>
          <a:lstStyle>
            <a:lvl1pPr algn="r">
              <a:defRPr sz="1200">
                <a:latin typeface="Arial" charset="0"/>
                <a:cs typeface="+mn-cs"/>
              </a:defRPr>
            </a:lvl1pPr>
          </a:lstStyle>
          <a:p>
            <a:pPr>
              <a:defRPr/>
            </a:pPr>
            <a:fld id="{2A8BC6D1-7B86-4703-829C-2953AF0FF7FB}" type="slidenum">
              <a:rPr lang="en-US"/>
              <a:pPr>
                <a:defRPr/>
              </a:pPr>
              <a:t>‹#›</a:t>
            </a:fld>
            <a:endParaRPr lang="en-US" dirty="0"/>
          </a:p>
        </p:txBody>
      </p:sp>
    </p:spTree>
    <p:extLst>
      <p:ext uri="{BB962C8B-B14F-4D97-AF65-F5344CB8AC3E}">
        <p14:creationId xmlns:p14="http://schemas.microsoft.com/office/powerpoint/2010/main" val="24154605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7" y="0"/>
            <a:ext cx="3038475" cy="465138"/>
          </a:xfrm>
          <a:prstGeom prst="rect">
            <a:avLst/>
          </a:prstGeom>
        </p:spPr>
        <p:txBody>
          <a:bodyPr vert="horz" lIns="93177" tIns="46589" rIns="93177" bIns="46589" rtlCol="0"/>
          <a:lstStyle>
            <a:lvl1pPr algn="l" fontAlgn="auto">
              <a:spcBef>
                <a:spcPts val="0"/>
              </a:spcBef>
              <a:spcAft>
                <a:spcPts val="0"/>
              </a:spcAft>
              <a:defRPr sz="1200">
                <a:latin typeface="+mn-lt"/>
                <a:cs typeface="+mn-cs"/>
              </a:defRPr>
            </a:lvl1pPr>
          </a:lstStyle>
          <a:p>
            <a:pPr>
              <a:defRPr/>
            </a:pPr>
            <a:endParaRPr lang="en-US" dirty="0"/>
          </a:p>
        </p:txBody>
      </p:sp>
      <p:sp>
        <p:nvSpPr>
          <p:cNvPr id="3" name="Date Placeholder 2"/>
          <p:cNvSpPr>
            <a:spLocks noGrp="1"/>
          </p:cNvSpPr>
          <p:nvPr>
            <p:ph type="dt" idx="1"/>
          </p:nvPr>
        </p:nvSpPr>
        <p:spPr>
          <a:xfrm>
            <a:off x="3970338" y="0"/>
            <a:ext cx="3038475" cy="465138"/>
          </a:xfrm>
          <a:prstGeom prst="rect">
            <a:avLst/>
          </a:prstGeom>
        </p:spPr>
        <p:txBody>
          <a:bodyPr vert="horz" lIns="93177" tIns="46589" rIns="93177" bIns="46589" rtlCol="0"/>
          <a:lstStyle>
            <a:lvl1pPr algn="r" fontAlgn="auto">
              <a:spcBef>
                <a:spcPts val="0"/>
              </a:spcBef>
              <a:spcAft>
                <a:spcPts val="0"/>
              </a:spcAft>
              <a:defRPr sz="1200">
                <a:latin typeface="+mn-lt"/>
                <a:cs typeface="+mn-cs"/>
              </a:defRPr>
            </a:lvl1pPr>
          </a:lstStyle>
          <a:p>
            <a:pPr>
              <a:defRPr/>
            </a:pPr>
            <a:fld id="{33089508-4DB4-4FBF-91DB-C97FAC510B77}" type="datetimeFigureOut">
              <a:rPr lang="en-US"/>
              <a:pPr>
                <a:defRPr/>
              </a:pPr>
              <a:t>9/15/2016</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5" name="Notes Placeholder 4"/>
          <p:cNvSpPr>
            <a:spLocks noGrp="1"/>
          </p:cNvSpPr>
          <p:nvPr>
            <p:ph type="body" sz="quarter" idx="3"/>
          </p:nvPr>
        </p:nvSpPr>
        <p:spPr>
          <a:xfrm>
            <a:off x="701676" y="4416435"/>
            <a:ext cx="5607050" cy="4183063"/>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7" y="8829675"/>
            <a:ext cx="3038475" cy="465138"/>
          </a:xfrm>
          <a:prstGeom prst="rect">
            <a:avLst/>
          </a:prstGeom>
        </p:spPr>
        <p:txBody>
          <a:bodyPr vert="horz" lIns="93177" tIns="46589" rIns="93177" bIns="46589" rtlCol="0" anchor="b"/>
          <a:lstStyle>
            <a:lvl1pPr algn="l" fontAlgn="auto">
              <a:spcBef>
                <a:spcPts val="0"/>
              </a:spcBef>
              <a:spcAft>
                <a:spcPts val="0"/>
              </a:spcAft>
              <a:defRPr sz="1200">
                <a:latin typeface="+mn-lt"/>
                <a:cs typeface="+mn-cs"/>
              </a:defRPr>
            </a:lvl1pPr>
          </a:lstStyle>
          <a:p>
            <a:pPr>
              <a:defRPr/>
            </a:pPr>
            <a:endParaRPr lang="en-US" dirty="0"/>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fontAlgn="auto">
              <a:spcBef>
                <a:spcPts val="0"/>
              </a:spcBef>
              <a:spcAft>
                <a:spcPts val="0"/>
              </a:spcAft>
              <a:defRPr sz="1200">
                <a:latin typeface="+mn-lt"/>
                <a:cs typeface="+mn-cs"/>
              </a:defRPr>
            </a:lvl1pPr>
          </a:lstStyle>
          <a:p>
            <a:pPr>
              <a:defRPr/>
            </a:pPr>
            <a:fld id="{BD854223-F885-4442-8E0C-F5431D7723C8}" type="slidenum">
              <a:rPr lang="en-US"/>
              <a:pPr>
                <a:defRPr/>
              </a:pPr>
              <a:t>‹#›</a:t>
            </a:fld>
            <a:endParaRPr lang="en-US" dirty="0"/>
          </a:p>
        </p:txBody>
      </p:sp>
    </p:spTree>
    <p:extLst>
      <p:ext uri="{BB962C8B-B14F-4D97-AF65-F5344CB8AC3E}">
        <p14:creationId xmlns:p14="http://schemas.microsoft.com/office/powerpoint/2010/main" val="3960862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 name="Slide Number Placeholder 3"/>
          <p:cNvSpPr>
            <a:spLocks noGrp="1"/>
          </p:cNvSpPr>
          <p:nvPr>
            <p:ph type="sldNum" sz="quarter" idx="5"/>
          </p:nvPr>
        </p:nvSpPr>
        <p:spPr/>
        <p:txBody>
          <a:bodyPr/>
          <a:lstStyle/>
          <a:p>
            <a:pPr>
              <a:defRPr/>
            </a:pPr>
            <a:fld id="{66C88113-1F55-4564-9CC2-0B9CD98195D9}" type="slidenum">
              <a:rPr lang="en-US" smtClean="0"/>
              <a:pPr>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dirty="0" smtClean="0">
              <a:effectLst/>
            </a:endParaRPr>
          </a:p>
          <a:p>
            <a:endParaRPr lang="en-US" altLang="en-US" dirty="0" smtClean="0"/>
          </a:p>
        </p:txBody>
      </p:sp>
      <p:sp>
        <p:nvSpPr>
          <p:cNvPr id="4" name="Slide Number Placeholder 3"/>
          <p:cNvSpPr>
            <a:spLocks noGrp="1"/>
          </p:cNvSpPr>
          <p:nvPr>
            <p:ph type="sldNum" sz="quarter" idx="5"/>
          </p:nvPr>
        </p:nvSpPr>
        <p:spPr/>
        <p:txBody>
          <a:bodyPr/>
          <a:lstStyle/>
          <a:p>
            <a:pPr>
              <a:defRPr/>
            </a:pPr>
            <a:fld id="{537DC5EA-972A-449A-BB6F-B533E749AEA9}" type="slidenum">
              <a:rPr lang="en-US">
                <a:solidFill>
                  <a:prstClr val="black"/>
                </a:solidFill>
              </a:rPr>
              <a:pPr>
                <a:defRPr/>
              </a:pPr>
              <a:t>2</a:t>
            </a:fld>
            <a:endParaRPr lang="en-US"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Random testing of MOW employees begin prior to June 12, 2017, if they submit a random drug and alcohol plan and receive FRA approval.  All other provisions of the Final Rule are effective on June 12, 2017.</a:t>
            </a:r>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3</a:t>
            </a:fld>
            <a:endParaRPr lang="en-US"/>
          </a:p>
        </p:txBody>
      </p:sp>
    </p:spTree>
    <p:extLst>
      <p:ext uri="{BB962C8B-B14F-4D97-AF65-F5344CB8AC3E}">
        <p14:creationId xmlns:p14="http://schemas.microsoft.com/office/powerpoint/2010/main" val="40776734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Previously there was a more limited definition of</a:t>
            </a:r>
            <a:r>
              <a:rPr lang="en-US" baseline="0" dirty="0" smtClean="0"/>
              <a:t> MOW</a:t>
            </a:r>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4</a:t>
            </a:fld>
            <a:endParaRPr lang="en-US"/>
          </a:p>
        </p:txBody>
      </p:sp>
    </p:spTree>
    <p:extLst>
      <p:ext uri="{BB962C8B-B14F-4D97-AF65-F5344CB8AC3E}">
        <p14:creationId xmlns:p14="http://schemas.microsoft.com/office/powerpoint/2010/main" val="205746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Railroads</a:t>
            </a:r>
            <a:r>
              <a:rPr lang="en-US" baseline="0" dirty="0" smtClean="0"/>
              <a:t> will be responsible for monitoring contractor programs and contractors are required to submit bi-annual D&amp;A MIS reports</a:t>
            </a:r>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7</a:t>
            </a:fld>
            <a:endParaRPr lang="en-US"/>
          </a:p>
        </p:txBody>
      </p:sp>
    </p:spTree>
    <p:extLst>
      <p:ext uri="{BB962C8B-B14F-4D97-AF65-F5344CB8AC3E}">
        <p14:creationId xmlns:p14="http://schemas.microsoft.com/office/powerpoint/2010/main" val="1996860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See new definition of Joint Operations.  Small railroads will now be required to conduct DOT pre-employment and DOT reasonable</a:t>
            </a:r>
            <a:r>
              <a:rPr lang="en-US" baseline="0" dirty="0" smtClean="0"/>
              <a:t> suspicion testing beginning June 12, 2017.  All regulated service employees hired before that date will be grandfathered for DOT pre-employment testing. Small Railroads will still not be allowed to perform DOT random or reasonable cause testing.</a:t>
            </a:r>
            <a:endParaRPr lang="en-US" dirty="0" smtClean="0"/>
          </a:p>
          <a:p>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8</a:t>
            </a:fld>
            <a:endParaRPr lang="en-US"/>
          </a:p>
        </p:txBody>
      </p:sp>
    </p:spTree>
    <p:extLst>
      <p:ext uri="{BB962C8B-B14F-4D97-AF65-F5344CB8AC3E}">
        <p14:creationId xmlns:p14="http://schemas.microsoft.com/office/powerpoint/2010/main" val="42684600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Defined the definition due to railroads in the past not considering “Probationary employees” as an employee having rights to 219.104</a:t>
            </a:r>
            <a:r>
              <a:rPr lang="en-US" baseline="0" dirty="0" smtClean="0"/>
              <a:t> (c) hearing.</a:t>
            </a:r>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9</a:t>
            </a:fld>
            <a:endParaRPr lang="en-US"/>
          </a:p>
        </p:txBody>
      </p:sp>
    </p:spTree>
    <p:extLst>
      <p:ext uri="{BB962C8B-B14F-4D97-AF65-F5344CB8AC3E}">
        <p14:creationId xmlns:p14="http://schemas.microsoft.com/office/powerpoint/2010/main" val="856030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eaLnBrk="1" fontAlgn="auto" hangingPunct="1">
              <a:spcBef>
                <a:spcPts val="0"/>
              </a:spcBef>
              <a:spcAft>
                <a:spcPts val="0"/>
              </a:spcAft>
              <a:defRPr/>
            </a:pPr>
            <a:r>
              <a:rPr lang="en-US" dirty="0" smtClean="0"/>
              <a:t>Emphasis:</a:t>
            </a:r>
            <a:r>
              <a:rPr lang="en-US" baseline="0" dirty="0" smtClean="0"/>
              <a:t> </a:t>
            </a:r>
            <a:r>
              <a:rPr lang="en-US" dirty="0" smtClean="0"/>
              <a:t>A collision that occurs at a turnout is not a raking collision.</a:t>
            </a:r>
            <a:r>
              <a:rPr lang="en-US" baseline="0" dirty="0" smtClean="0"/>
              <a:t>  Railroads were using this as reason not to test.</a:t>
            </a:r>
            <a:endParaRPr lang="en-US" dirty="0" smtClean="0"/>
          </a:p>
          <a:p>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12</a:t>
            </a:fld>
            <a:endParaRPr lang="en-US"/>
          </a:p>
        </p:txBody>
      </p:sp>
    </p:spTree>
    <p:extLst>
      <p:ext uri="{BB962C8B-B14F-4D97-AF65-F5344CB8AC3E}">
        <p14:creationId xmlns:p14="http://schemas.microsoft.com/office/powerpoint/2010/main" val="2303462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Smaller </a:t>
            </a:r>
            <a:r>
              <a:rPr lang="en-US" baseline="0" dirty="0" smtClean="0"/>
              <a:t>Railroads will now be required to conduct reasonable suspicion testing.</a:t>
            </a:r>
            <a:endParaRPr lang="en-US" dirty="0"/>
          </a:p>
        </p:txBody>
      </p:sp>
      <p:sp>
        <p:nvSpPr>
          <p:cNvPr id="4" name="Slide Number Placeholder 3"/>
          <p:cNvSpPr>
            <a:spLocks noGrp="1"/>
          </p:cNvSpPr>
          <p:nvPr>
            <p:ph type="sldNum" sz="quarter" idx="10"/>
          </p:nvPr>
        </p:nvSpPr>
        <p:spPr/>
        <p:txBody>
          <a:bodyPr/>
          <a:lstStyle/>
          <a:p>
            <a:fld id="{DE7C4686-FC75-4ED1-B000-F2B3087AA97E}" type="slidenum">
              <a:rPr lang="en-US" smtClean="0"/>
              <a:t>15</a:t>
            </a:fld>
            <a:endParaRPr lang="en-US"/>
          </a:p>
        </p:txBody>
      </p:sp>
    </p:spTree>
    <p:extLst>
      <p:ext uri="{BB962C8B-B14F-4D97-AF65-F5344CB8AC3E}">
        <p14:creationId xmlns:p14="http://schemas.microsoft.com/office/powerpoint/2010/main" val="86908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dirty="0"/>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Arial" charset="0"/>
              </a:defRPr>
            </a:lvl1pPr>
            <a:lvl2pPr marL="737507" indent="-283656" eaLnBrk="0" hangingPunct="0">
              <a:spcBef>
                <a:spcPct val="30000"/>
              </a:spcBef>
              <a:defRPr kumimoji="1" sz="1200">
                <a:solidFill>
                  <a:schemeClr val="tx1"/>
                </a:solidFill>
                <a:latin typeface="Arial" charset="0"/>
              </a:defRPr>
            </a:lvl2pPr>
            <a:lvl3pPr marL="1134626" indent="-226925" eaLnBrk="0" hangingPunct="0">
              <a:spcBef>
                <a:spcPct val="30000"/>
              </a:spcBef>
              <a:defRPr kumimoji="1" sz="1200">
                <a:solidFill>
                  <a:schemeClr val="tx1"/>
                </a:solidFill>
                <a:latin typeface="Arial" charset="0"/>
              </a:defRPr>
            </a:lvl3pPr>
            <a:lvl4pPr marL="1588476" indent="-226925" eaLnBrk="0" hangingPunct="0">
              <a:spcBef>
                <a:spcPct val="30000"/>
              </a:spcBef>
              <a:defRPr kumimoji="1" sz="1200">
                <a:solidFill>
                  <a:schemeClr val="tx1"/>
                </a:solidFill>
                <a:latin typeface="Arial" charset="0"/>
              </a:defRPr>
            </a:lvl4pPr>
            <a:lvl5pPr marL="2042327" indent="-226925" eaLnBrk="0" hangingPunct="0">
              <a:spcBef>
                <a:spcPct val="30000"/>
              </a:spcBef>
              <a:defRPr kumimoji="1" sz="1200">
                <a:solidFill>
                  <a:schemeClr val="tx1"/>
                </a:solidFill>
                <a:latin typeface="Arial" charset="0"/>
              </a:defRPr>
            </a:lvl5pPr>
            <a:lvl6pPr marL="2496177" indent="-226925" eaLnBrk="0" fontAlgn="base" hangingPunct="0">
              <a:spcBef>
                <a:spcPct val="30000"/>
              </a:spcBef>
              <a:spcAft>
                <a:spcPct val="0"/>
              </a:spcAft>
              <a:defRPr kumimoji="1" sz="1200">
                <a:solidFill>
                  <a:schemeClr val="tx1"/>
                </a:solidFill>
                <a:latin typeface="Arial" charset="0"/>
              </a:defRPr>
            </a:lvl6pPr>
            <a:lvl7pPr marL="2950027" indent="-226925" eaLnBrk="0" fontAlgn="base" hangingPunct="0">
              <a:spcBef>
                <a:spcPct val="30000"/>
              </a:spcBef>
              <a:spcAft>
                <a:spcPct val="0"/>
              </a:spcAft>
              <a:defRPr kumimoji="1" sz="1200">
                <a:solidFill>
                  <a:schemeClr val="tx1"/>
                </a:solidFill>
                <a:latin typeface="Arial" charset="0"/>
              </a:defRPr>
            </a:lvl7pPr>
            <a:lvl8pPr marL="3403878" indent="-226925" eaLnBrk="0" fontAlgn="base" hangingPunct="0">
              <a:spcBef>
                <a:spcPct val="30000"/>
              </a:spcBef>
              <a:spcAft>
                <a:spcPct val="0"/>
              </a:spcAft>
              <a:defRPr kumimoji="1" sz="1200">
                <a:solidFill>
                  <a:schemeClr val="tx1"/>
                </a:solidFill>
                <a:latin typeface="Arial" charset="0"/>
              </a:defRPr>
            </a:lvl8pPr>
            <a:lvl9pPr marL="3857728" indent="-226925" eaLnBrk="0" fontAlgn="base" hangingPunct="0">
              <a:spcBef>
                <a:spcPct val="30000"/>
              </a:spcBef>
              <a:spcAft>
                <a:spcPct val="0"/>
              </a:spcAft>
              <a:defRPr kumimoji="1" sz="1200">
                <a:solidFill>
                  <a:schemeClr val="tx1"/>
                </a:solidFill>
                <a:latin typeface="Arial" charset="0"/>
              </a:defRPr>
            </a:lvl9pPr>
          </a:lstStyle>
          <a:p>
            <a:pPr>
              <a:spcBef>
                <a:spcPct val="0"/>
              </a:spcBef>
            </a:pPr>
            <a:fld id="{CA3C5308-341D-4B1B-8033-779C724E84CF}" type="slidenum">
              <a:rPr kumimoji="0" lang="en-US" altLang="en-US" smtClean="0">
                <a:latin typeface="Times New Roman" pitchFamily="18" charset="0"/>
              </a:rPr>
              <a:pPr>
                <a:spcBef>
                  <a:spcPct val="0"/>
                </a:spcBef>
              </a:pPr>
              <a:t>22</a:t>
            </a:fld>
            <a:endParaRPr kumimoji="0" lang="en-US" altLang="en-US"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0028C5D-383F-4BD4-8308-B55DDF864F9A}" type="slidenum">
              <a:rPr lang="en-US" smtClean="0"/>
              <a:pPr>
                <a:defRPr/>
              </a:pPr>
              <a:t>23</a:t>
            </a:fld>
            <a:endParaRPr lang="en-US" dirty="0"/>
          </a:p>
        </p:txBody>
      </p:sp>
    </p:spTree>
    <p:extLst>
      <p:ext uri="{BB962C8B-B14F-4D97-AF65-F5344CB8AC3E}">
        <p14:creationId xmlns:p14="http://schemas.microsoft.com/office/powerpoint/2010/main" val="3803354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100" dirty="0" smtClean="0"/>
              <a:t>FRA uses its own custom expanded testing panel and program for </a:t>
            </a:r>
            <a:r>
              <a:rPr lang="en-US" sz="2100" i="1" dirty="0" smtClean="0"/>
              <a:t>Post-accident</a:t>
            </a:r>
            <a:r>
              <a:rPr lang="en-US" sz="2100" dirty="0" smtClean="0"/>
              <a:t> testing for accidents of $1M or more property damage, $150K or in impacts, fatality, or passenger injury</a:t>
            </a:r>
          </a:p>
          <a:p>
            <a:pPr lvl="3"/>
            <a:r>
              <a:rPr lang="en-US" sz="1600" dirty="0" smtClean="0"/>
              <a:t>Pre-dated the overall DOT testing statute and regulations</a:t>
            </a:r>
          </a:p>
          <a:p>
            <a:pPr lvl="3"/>
            <a:r>
              <a:rPr lang="en-US" sz="1600" dirty="0" smtClean="0"/>
              <a:t>Blood draw in addition to urine collection</a:t>
            </a:r>
          </a:p>
          <a:p>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24</a:t>
            </a:fld>
            <a:endParaRPr lang="en-US" dirty="0"/>
          </a:p>
        </p:txBody>
      </p:sp>
    </p:spTree>
    <p:extLst>
      <p:ext uri="{BB962C8B-B14F-4D97-AF65-F5344CB8AC3E}">
        <p14:creationId xmlns:p14="http://schemas.microsoft.com/office/powerpoint/2010/main" val="1586602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Make brief</a:t>
            </a:r>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solidFill>
                  <a:prstClr val="black"/>
                </a:solidFill>
              </a:rPr>
              <a:pPr/>
              <a:t>26</a:t>
            </a:fld>
            <a:endParaRPr lang="en-US" dirty="0">
              <a:solidFill>
                <a:prstClr val="black"/>
              </a:solidFill>
            </a:endParaRPr>
          </a:p>
        </p:txBody>
      </p:sp>
    </p:spTree>
    <p:extLst>
      <p:ext uri="{BB962C8B-B14F-4D97-AF65-F5344CB8AC3E}">
        <p14:creationId xmlns:p14="http://schemas.microsoft.com/office/powerpoint/2010/main" val="4022816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We’re seeing marijuana positive rise with the permissiveness</a:t>
            </a:r>
            <a:r>
              <a:rPr lang="en-US" baseline="0" dirty="0" smtClean="0"/>
              <a:t> in marijuana states</a:t>
            </a:r>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27</a:t>
            </a:fld>
            <a:endParaRPr lang="en-US" dirty="0"/>
          </a:p>
        </p:txBody>
      </p:sp>
    </p:spTree>
    <p:extLst>
      <p:ext uri="{BB962C8B-B14F-4D97-AF65-F5344CB8AC3E}">
        <p14:creationId xmlns:p14="http://schemas.microsoft.com/office/powerpoint/2010/main" val="371981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28</a:t>
            </a:fld>
            <a:endParaRPr lang="en-US" dirty="0"/>
          </a:p>
        </p:txBody>
      </p:sp>
    </p:spTree>
    <p:extLst>
      <p:ext uri="{BB962C8B-B14F-4D97-AF65-F5344CB8AC3E}">
        <p14:creationId xmlns:p14="http://schemas.microsoft.com/office/powerpoint/2010/main" val="2986512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solidFill>
                  <a:prstClr val="black"/>
                </a:solidFill>
              </a:rPr>
              <a:pPr/>
              <a:t>30</a:t>
            </a:fld>
            <a:endParaRPr lang="en-US" dirty="0">
              <a:solidFill>
                <a:prstClr val="black"/>
              </a:solidFill>
            </a:endParaRPr>
          </a:p>
        </p:txBody>
      </p:sp>
    </p:spTree>
    <p:extLst>
      <p:ext uri="{BB962C8B-B14F-4D97-AF65-F5344CB8AC3E}">
        <p14:creationId xmlns:p14="http://schemas.microsoft.com/office/powerpoint/2010/main" val="4022816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NTSB – Calvin’s time lapse chart</a:t>
            </a:r>
            <a:endParaRPr lang="en-US" dirty="0"/>
          </a:p>
        </p:txBody>
      </p:sp>
      <p:sp>
        <p:nvSpPr>
          <p:cNvPr id="4" name="Slide Number Placeholder 3"/>
          <p:cNvSpPr>
            <a:spLocks noGrp="1"/>
          </p:cNvSpPr>
          <p:nvPr>
            <p:ph type="sldNum" sz="quarter" idx="10"/>
          </p:nvPr>
        </p:nvSpPr>
        <p:spPr/>
        <p:txBody>
          <a:bodyPr/>
          <a:lstStyle/>
          <a:p>
            <a:fld id="{521B07DF-9005-41CD-BC9E-18B35B2BB4E4}"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469205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NTSB</a:t>
            </a:r>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32</a:t>
            </a:fld>
            <a:endParaRPr lang="en-US" dirty="0"/>
          </a:p>
        </p:txBody>
      </p:sp>
    </p:spTree>
    <p:extLst>
      <p:ext uri="{BB962C8B-B14F-4D97-AF65-F5344CB8AC3E}">
        <p14:creationId xmlns:p14="http://schemas.microsoft.com/office/powerpoint/2010/main" val="34650296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33</a:t>
            </a:fld>
            <a:endParaRPr lang="en-US" dirty="0"/>
          </a:p>
        </p:txBody>
      </p:sp>
    </p:spTree>
    <p:extLst>
      <p:ext uri="{BB962C8B-B14F-4D97-AF65-F5344CB8AC3E}">
        <p14:creationId xmlns:p14="http://schemas.microsoft.com/office/powerpoint/2010/main" val="2229025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Again, we test for an</a:t>
            </a:r>
            <a:r>
              <a:rPr lang="en-US" baseline="0" dirty="0" smtClean="0"/>
              <a:t> expanded panel (cast the net wider).  Post-accident is also more random than </a:t>
            </a:r>
            <a:r>
              <a:rPr lang="en-US" baseline="0" smtClean="0"/>
              <a:t>random.</a:t>
            </a:r>
            <a:endParaRPr lang="en-US" dirty="0"/>
          </a:p>
        </p:txBody>
      </p:sp>
      <p:sp>
        <p:nvSpPr>
          <p:cNvPr id="4" name="Slide Number Placeholder 3"/>
          <p:cNvSpPr>
            <a:spLocks noGrp="1"/>
          </p:cNvSpPr>
          <p:nvPr>
            <p:ph type="sldNum" sz="quarter" idx="10"/>
          </p:nvPr>
        </p:nvSpPr>
        <p:spPr/>
        <p:txBody>
          <a:bodyPr/>
          <a:lstStyle/>
          <a:p>
            <a:fld id="{F6C0BBDD-C589-479D-BC7C-EA9B6E6DDA95}" type="slidenum">
              <a:rPr lang="en-US" smtClean="0"/>
              <a:t>34</a:t>
            </a:fld>
            <a:endParaRPr lang="en-US" dirty="0"/>
          </a:p>
        </p:txBody>
      </p:sp>
    </p:spTree>
    <p:extLst>
      <p:ext uri="{BB962C8B-B14F-4D97-AF65-F5344CB8AC3E}">
        <p14:creationId xmlns:p14="http://schemas.microsoft.com/office/powerpoint/2010/main" val="3083625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0028C5D-383F-4BD4-8308-B55DDF864F9A}" type="slidenum">
              <a:rPr lang="en-US" smtClean="0"/>
              <a:pPr>
                <a:defRPr/>
              </a:pPr>
              <a:t>36</a:t>
            </a:fld>
            <a:endParaRPr lang="en-US" dirty="0"/>
          </a:p>
        </p:txBody>
      </p:sp>
    </p:spTree>
    <p:extLst>
      <p:ext uri="{BB962C8B-B14F-4D97-AF65-F5344CB8AC3E}">
        <p14:creationId xmlns:p14="http://schemas.microsoft.com/office/powerpoint/2010/main" val="3803354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1CCACCD1-F769-45B6-87E1-16A95EF806DE}" type="slidenum">
              <a:rPr lang="en-US"/>
              <a:pPr>
                <a:defRPr/>
              </a:pPr>
              <a:t>‹#›</a:t>
            </a:fld>
            <a:endParaRPr lang="en-US" dirty="0"/>
          </a:p>
        </p:txBody>
      </p:sp>
    </p:spTree>
    <p:extLst>
      <p:ext uri="{BB962C8B-B14F-4D97-AF65-F5344CB8AC3E}">
        <p14:creationId xmlns:p14="http://schemas.microsoft.com/office/powerpoint/2010/main" val="1843218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1CB4036-63A1-47C1-B8CF-145A402DE0F9}" type="slidenum">
              <a:rPr lang="en-US"/>
              <a:pPr>
                <a:defRPr/>
              </a:pPr>
              <a:t>‹#›</a:t>
            </a:fld>
            <a:endParaRPr lang="en-US" dirty="0"/>
          </a:p>
        </p:txBody>
      </p:sp>
    </p:spTree>
    <p:extLst>
      <p:ext uri="{BB962C8B-B14F-4D97-AF65-F5344CB8AC3E}">
        <p14:creationId xmlns:p14="http://schemas.microsoft.com/office/powerpoint/2010/main" val="3451332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250DC6EA-EC84-4684-AF72-FF76E98835DC}" type="slidenum">
              <a:rPr lang="en-US"/>
              <a:pPr>
                <a:defRPr/>
              </a:pPr>
              <a:t>‹#›</a:t>
            </a:fld>
            <a:endParaRPr lang="en-US" dirty="0"/>
          </a:p>
        </p:txBody>
      </p:sp>
    </p:spTree>
    <p:extLst>
      <p:ext uri="{BB962C8B-B14F-4D97-AF65-F5344CB8AC3E}">
        <p14:creationId xmlns:p14="http://schemas.microsoft.com/office/powerpoint/2010/main" val="131568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801CDA8-CB14-47A5-AD7B-D95FDAC4D5F0}" type="slidenum">
              <a:rPr lang="en-US"/>
              <a:pPr>
                <a:defRPr/>
              </a:pPr>
              <a:t>‹#›</a:t>
            </a:fld>
            <a:endParaRPr lang="en-US" dirty="0"/>
          </a:p>
        </p:txBody>
      </p:sp>
    </p:spTree>
    <p:extLst>
      <p:ext uri="{BB962C8B-B14F-4D97-AF65-F5344CB8AC3E}">
        <p14:creationId xmlns:p14="http://schemas.microsoft.com/office/powerpoint/2010/main" val="184675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FBDD63C9-ACE0-4B6B-A6DB-A27C16788748}" type="slidenum">
              <a:rPr lang="en-US"/>
              <a:pPr>
                <a:defRPr/>
              </a:pPr>
              <a:t>‹#›</a:t>
            </a:fld>
            <a:endParaRPr lang="en-US" dirty="0"/>
          </a:p>
        </p:txBody>
      </p:sp>
    </p:spTree>
    <p:extLst>
      <p:ext uri="{BB962C8B-B14F-4D97-AF65-F5344CB8AC3E}">
        <p14:creationId xmlns:p14="http://schemas.microsoft.com/office/powerpoint/2010/main" val="417317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A0F4B84D-C0DD-418F-A060-76BA60B3F99D}" type="slidenum">
              <a:rPr lang="en-US"/>
              <a:pPr>
                <a:defRPr/>
              </a:pPr>
              <a:t>‹#›</a:t>
            </a:fld>
            <a:endParaRPr lang="en-US" dirty="0"/>
          </a:p>
        </p:txBody>
      </p:sp>
    </p:spTree>
    <p:extLst>
      <p:ext uri="{BB962C8B-B14F-4D97-AF65-F5344CB8AC3E}">
        <p14:creationId xmlns:p14="http://schemas.microsoft.com/office/powerpoint/2010/main" val="376747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5B5546D9-DB3F-497B-A9CF-8763FAFF81CF}" type="slidenum">
              <a:rPr lang="en-US"/>
              <a:pPr>
                <a:defRPr/>
              </a:pPr>
              <a:t>‹#›</a:t>
            </a:fld>
            <a:endParaRPr lang="en-US" dirty="0"/>
          </a:p>
        </p:txBody>
      </p:sp>
    </p:spTree>
    <p:extLst>
      <p:ext uri="{BB962C8B-B14F-4D97-AF65-F5344CB8AC3E}">
        <p14:creationId xmlns:p14="http://schemas.microsoft.com/office/powerpoint/2010/main" val="472173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ECEE4120-9305-4493-BF96-CEA27991122E}" type="slidenum">
              <a:rPr lang="en-US"/>
              <a:pPr>
                <a:defRPr/>
              </a:pPr>
              <a:t>‹#›</a:t>
            </a:fld>
            <a:endParaRPr lang="en-US" dirty="0"/>
          </a:p>
        </p:txBody>
      </p:sp>
    </p:spTree>
    <p:extLst>
      <p:ext uri="{BB962C8B-B14F-4D97-AF65-F5344CB8AC3E}">
        <p14:creationId xmlns:p14="http://schemas.microsoft.com/office/powerpoint/2010/main" val="5845582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590051A-1418-4A14-BE08-DB9C7424CFDC}" type="slidenum">
              <a:rPr lang="en-US"/>
              <a:pPr>
                <a:defRPr/>
              </a:pPr>
              <a:t>‹#›</a:t>
            </a:fld>
            <a:endParaRPr lang="en-US" dirty="0"/>
          </a:p>
        </p:txBody>
      </p:sp>
    </p:spTree>
    <p:extLst>
      <p:ext uri="{BB962C8B-B14F-4D97-AF65-F5344CB8AC3E}">
        <p14:creationId xmlns:p14="http://schemas.microsoft.com/office/powerpoint/2010/main" val="792771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C1273A4-C90F-40E4-B37A-C17251B44ED7}" type="slidenum">
              <a:rPr lang="en-US"/>
              <a:pPr>
                <a:defRPr/>
              </a:pPr>
              <a:t>‹#›</a:t>
            </a:fld>
            <a:endParaRPr lang="en-US" dirty="0"/>
          </a:p>
        </p:txBody>
      </p:sp>
    </p:spTree>
    <p:extLst>
      <p:ext uri="{BB962C8B-B14F-4D97-AF65-F5344CB8AC3E}">
        <p14:creationId xmlns:p14="http://schemas.microsoft.com/office/powerpoint/2010/main" val="1912234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2665C214-D788-4931-86FF-461CF5A7ECBC}" type="slidenum">
              <a:rPr lang="en-US"/>
              <a:pPr>
                <a:defRPr/>
              </a:pPr>
              <a:t>‹#›</a:t>
            </a:fld>
            <a:endParaRPr lang="en-US" dirty="0"/>
          </a:p>
        </p:txBody>
      </p:sp>
    </p:spTree>
    <p:extLst>
      <p:ext uri="{BB962C8B-B14F-4D97-AF65-F5344CB8AC3E}">
        <p14:creationId xmlns:p14="http://schemas.microsoft.com/office/powerpoint/2010/main" val="42472897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59DFEEC-6420-4ADC-B310-ECC95822849B}" type="slidenum">
              <a:rPr lang="en-US"/>
              <a:pPr>
                <a:defRPr/>
              </a:pPr>
              <a:t>‹#›</a:t>
            </a:fld>
            <a:endParaRPr lang="en-US" dirty="0"/>
          </a:p>
        </p:txBody>
      </p:sp>
    </p:spTree>
    <p:extLst>
      <p:ext uri="{BB962C8B-B14F-4D97-AF65-F5344CB8AC3E}">
        <p14:creationId xmlns:p14="http://schemas.microsoft.com/office/powerpoint/2010/main" val="1583441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A769528C-D58D-4BF1-9E23-76B6973B5FD8}" type="slidenum">
              <a:rPr lang="en-US"/>
              <a:pPr>
                <a:defRPr/>
              </a:pPr>
              <a:t>‹#›</a:t>
            </a:fld>
            <a:endParaRPr lang="en-US" dirty="0"/>
          </a:p>
        </p:txBody>
      </p:sp>
    </p:spTree>
    <p:extLst>
      <p:ext uri="{BB962C8B-B14F-4D97-AF65-F5344CB8AC3E}">
        <p14:creationId xmlns:p14="http://schemas.microsoft.com/office/powerpoint/2010/main" val="141992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F4A2199-8DDB-42DD-9965-2122E1682396}" type="slidenum">
              <a:rPr lang="en-US"/>
              <a:pPr>
                <a:defRPr/>
              </a:pPr>
              <a:t>‹#›</a:t>
            </a:fld>
            <a:endParaRPr lang="en-US" dirty="0"/>
          </a:p>
        </p:txBody>
      </p:sp>
    </p:spTree>
    <p:extLst>
      <p:ext uri="{BB962C8B-B14F-4D97-AF65-F5344CB8AC3E}">
        <p14:creationId xmlns:p14="http://schemas.microsoft.com/office/powerpoint/2010/main" val="576027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5245BAE9-C92D-45C4-8C04-59470054964B}" type="slidenum">
              <a:rPr lang="en-US"/>
              <a:pPr>
                <a:defRPr/>
              </a:pPr>
              <a:t>‹#›</a:t>
            </a:fld>
            <a:endParaRPr lang="en-US" dirty="0"/>
          </a:p>
        </p:txBody>
      </p:sp>
    </p:spTree>
    <p:extLst>
      <p:ext uri="{BB962C8B-B14F-4D97-AF65-F5344CB8AC3E}">
        <p14:creationId xmlns:p14="http://schemas.microsoft.com/office/powerpoint/2010/main" val="1834123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5E727E9D-ED68-4DE4-96EA-46BCA34548DA}" type="slidenum">
              <a:rPr lang="en-US"/>
              <a:pPr>
                <a:defRPr/>
              </a:pPr>
              <a:t>‹#›</a:t>
            </a:fld>
            <a:endParaRPr lang="en-US" dirty="0"/>
          </a:p>
        </p:txBody>
      </p:sp>
    </p:spTree>
    <p:extLst>
      <p:ext uri="{BB962C8B-B14F-4D97-AF65-F5344CB8AC3E}">
        <p14:creationId xmlns:p14="http://schemas.microsoft.com/office/powerpoint/2010/main" val="2005261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42A7F8E6-6554-443C-ADD5-E0451A275C97}" type="slidenum">
              <a:rPr lang="en-US"/>
              <a:pPr>
                <a:defRPr/>
              </a:pPr>
              <a:t>‹#›</a:t>
            </a:fld>
            <a:endParaRPr lang="en-US" dirty="0"/>
          </a:p>
        </p:txBody>
      </p:sp>
    </p:spTree>
    <p:extLst>
      <p:ext uri="{BB962C8B-B14F-4D97-AF65-F5344CB8AC3E}">
        <p14:creationId xmlns:p14="http://schemas.microsoft.com/office/powerpoint/2010/main" val="3610563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79A6806C-CC6D-49DE-A827-B64B95966AB8}" type="slidenum">
              <a:rPr lang="en-US"/>
              <a:pPr>
                <a:defRPr/>
              </a:pPr>
              <a:t>‹#›</a:t>
            </a:fld>
            <a:endParaRPr lang="en-US" dirty="0"/>
          </a:p>
        </p:txBody>
      </p:sp>
    </p:spTree>
    <p:extLst>
      <p:ext uri="{BB962C8B-B14F-4D97-AF65-F5344CB8AC3E}">
        <p14:creationId xmlns:p14="http://schemas.microsoft.com/office/powerpoint/2010/main" val="4846598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CB0E37E-9D3B-4FC8-A5B0-03727A96357E}" type="slidenum">
              <a:rPr lang="en-US"/>
              <a:pPr>
                <a:defRPr/>
              </a:pPr>
              <a:t>‹#›</a:t>
            </a:fld>
            <a:endParaRPr lang="en-US" dirty="0"/>
          </a:p>
        </p:txBody>
      </p:sp>
    </p:spTree>
    <p:extLst>
      <p:ext uri="{BB962C8B-B14F-4D97-AF65-F5344CB8AC3E}">
        <p14:creationId xmlns:p14="http://schemas.microsoft.com/office/powerpoint/2010/main" val="24540602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FA454F83-BC98-4A03-B518-D8510072818D}" type="slidenum">
              <a:rPr lang="en-US"/>
              <a:pPr>
                <a:defRPr/>
              </a:pPr>
              <a:t>‹#›</a:t>
            </a:fld>
            <a:endParaRPr lang="en-US" dirty="0"/>
          </a:p>
        </p:txBody>
      </p:sp>
    </p:spTree>
    <p:extLst>
      <p:ext uri="{BB962C8B-B14F-4D97-AF65-F5344CB8AC3E}">
        <p14:creationId xmlns:p14="http://schemas.microsoft.com/office/powerpoint/2010/main" val="1169386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2E6BFDD-8AE5-49C6-8887-9B24085C5C47}" type="slidenum">
              <a:rPr lang="en-US"/>
              <a:pPr>
                <a:defRPr/>
              </a:pPr>
              <a:t>‹#›</a:t>
            </a:fld>
            <a:endParaRPr lang="en-US" dirty="0"/>
          </a:p>
        </p:txBody>
      </p:sp>
    </p:spTree>
    <p:extLst>
      <p:ext uri="{BB962C8B-B14F-4D97-AF65-F5344CB8AC3E}">
        <p14:creationId xmlns:p14="http://schemas.microsoft.com/office/powerpoint/2010/main" val="193112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E2DC791-1756-4C2C-9587-538DE8922952}" type="slidenum">
              <a:rPr lang="en-US"/>
              <a:pPr>
                <a:defRPr/>
              </a:pPr>
              <a:t>‹#›</a:t>
            </a:fld>
            <a:endParaRPr lang="en-US" dirty="0"/>
          </a:p>
        </p:txBody>
      </p:sp>
    </p:spTree>
    <p:extLst>
      <p:ext uri="{BB962C8B-B14F-4D97-AF65-F5344CB8AC3E}">
        <p14:creationId xmlns:p14="http://schemas.microsoft.com/office/powerpoint/2010/main" val="3181845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0E09E5C-14C2-4FEB-8367-4E0795424A0C}" type="slidenum">
              <a:rPr lang="en-US"/>
              <a:pPr>
                <a:defRPr/>
              </a:pPr>
              <a:t>‹#›</a:t>
            </a:fld>
            <a:endParaRPr lang="en-US" dirty="0"/>
          </a:p>
        </p:txBody>
      </p:sp>
    </p:spTree>
    <p:extLst>
      <p:ext uri="{BB962C8B-B14F-4D97-AF65-F5344CB8AC3E}">
        <p14:creationId xmlns:p14="http://schemas.microsoft.com/office/powerpoint/2010/main" val="8855741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EFBC4C0-EDE4-40ED-AEF9-55C541FB8D6D}" type="slidenum">
              <a:rPr lang="en-US"/>
              <a:pPr>
                <a:defRPr/>
              </a:pPr>
              <a:t>‹#›</a:t>
            </a:fld>
            <a:endParaRPr lang="en-US" dirty="0"/>
          </a:p>
        </p:txBody>
      </p:sp>
    </p:spTree>
    <p:extLst>
      <p:ext uri="{BB962C8B-B14F-4D97-AF65-F5344CB8AC3E}">
        <p14:creationId xmlns:p14="http://schemas.microsoft.com/office/powerpoint/2010/main" val="3582905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502DE25-888D-4087-B7CF-B4B16DC59F22}" type="slidenum">
              <a:rPr lang="en-US"/>
              <a:pPr>
                <a:defRPr/>
              </a:pPr>
              <a:t>‹#›</a:t>
            </a:fld>
            <a:endParaRPr lang="en-US" dirty="0"/>
          </a:p>
        </p:txBody>
      </p:sp>
    </p:spTree>
    <p:extLst>
      <p:ext uri="{BB962C8B-B14F-4D97-AF65-F5344CB8AC3E}">
        <p14:creationId xmlns:p14="http://schemas.microsoft.com/office/powerpoint/2010/main" val="9839737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C47324F7-E647-422A-BEA1-2BD7F7FEAFAA}" type="slidenum">
              <a:rPr lang="en-US"/>
              <a:pPr>
                <a:defRPr/>
              </a:pPr>
              <a:t>‹#›</a:t>
            </a:fld>
            <a:endParaRPr lang="en-US" dirty="0"/>
          </a:p>
        </p:txBody>
      </p:sp>
    </p:spTree>
    <p:extLst>
      <p:ext uri="{BB962C8B-B14F-4D97-AF65-F5344CB8AC3E}">
        <p14:creationId xmlns:p14="http://schemas.microsoft.com/office/powerpoint/2010/main" val="36202839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69B60147-7031-4436-AE03-97B175F6E6A8}" type="slidenum">
              <a:rPr lang="en-US"/>
              <a:pPr>
                <a:defRPr/>
              </a:pPr>
              <a:t>‹#›</a:t>
            </a:fld>
            <a:endParaRPr lang="en-US" dirty="0"/>
          </a:p>
        </p:txBody>
      </p:sp>
    </p:spTree>
    <p:extLst>
      <p:ext uri="{BB962C8B-B14F-4D97-AF65-F5344CB8AC3E}">
        <p14:creationId xmlns:p14="http://schemas.microsoft.com/office/powerpoint/2010/main" val="36078454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8948477E-9307-449F-8B73-3ED12DACCA58}" type="slidenum">
              <a:rPr lang="en-US"/>
              <a:pPr>
                <a:defRPr/>
              </a:pPr>
              <a:t>‹#›</a:t>
            </a:fld>
            <a:endParaRPr lang="en-US" dirty="0"/>
          </a:p>
        </p:txBody>
      </p:sp>
    </p:spTree>
    <p:extLst>
      <p:ext uri="{BB962C8B-B14F-4D97-AF65-F5344CB8AC3E}">
        <p14:creationId xmlns:p14="http://schemas.microsoft.com/office/powerpoint/2010/main" val="36450668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9A627F43-B93B-4468-A556-9C8C75FC8474}" type="slidenum">
              <a:rPr lang="en-US"/>
              <a:pPr>
                <a:defRPr/>
              </a:pPr>
              <a:t>‹#›</a:t>
            </a:fld>
            <a:endParaRPr lang="en-US" dirty="0"/>
          </a:p>
        </p:txBody>
      </p:sp>
    </p:spTree>
    <p:extLst>
      <p:ext uri="{BB962C8B-B14F-4D97-AF65-F5344CB8AC3E}">
        <p14:creationId xmlns:p14="http://schemas.microsoft.com/office/powerpoint/2010/main" val="29767132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F518A3DB-858A-4B33-AE30-0B5B2DC9F74B}" type="slidenum">
              <a:rPr lang="en-US"/>
              <a:pPr>
                <a:defRPr/>
              </a:pPr>
              <a:t>‹#›</a:t>
            </a:fld>
            <a:endParaRPr lang="en-US" dirty="0"/>
          </a:p>
        </p:txBody>
      </p:sp>
    </p:spTree>
    <p:extLst>
      <p:ext uri="{BB962C8B-B14F-4D97-AF65-F5344CB8AC3E}">
        <p14:creationId xmlns:p14="http://schemas.microsoft.com/office/powerpoint/2010/main" val="34970239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ACDE98B-A079-4A07-8826-6175E07A9769}" type="slidenum">
              <a:rPr lang="en-US"/>
              <a:pPr>
                <a:defRPr/>
              </a:pPr>
              <a:t>‹#›</a:t>
            </a:fld>
            <a:endParaRPr lang="en-US" dirty="0"/>
          </a:p>
        </p:txBody>
      </p:sp>
    </p:spTree>
    <p:extLst>
      <p:ext uri="{BB962C8B-B14F-4D97-AF65-F5344CB8AC3E}">
        <p14:creationId xmlns:p14="http://schemas.microsoft.com/office/powerpoint/2010/main" val="25402619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FB1076D-2410-4DE9-8D3C-EEC4A82B80B7}" type="slidenum">
              <a:rPr lang="en-US"/>
              <a:pPr>
                <a:defRPr/>
              </a:pPr>
              <a:t>‹#›</a:t>
            </a:fld>
            <a:endParaRPr lang="en-US" dirty="0"/>
          </a:p>
        </p:txBody>
      </p:sp>
    </p:spTree>
    <p:extLst>
      <p:ext uri="{BB962C8B-B14F-4D97-AF65-F5344CB8AC3E}">
        <p14:creationId xmlns:p14="http://schemas.microsoft.com/office/powerpoint/2010/main" val="9835239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5C1BF9B5-0629-48A3-B819-89A995218773}" type="slidenum">
              <a:rPr lang="en-US"/>
              <a:pPr>
                <a:defRPr/>
              </a:pPr>
              <a:t>‹#›</a:t>
            </a:fld>
            <a:endParaRPr lang="en-US" dirty="0"/>
          </a:p>
        </p:txBody>
      </p:sp>
    </p:spTree>
    <p:extLst>
      <p:ext uri="{BB962C8B-B14F-4D97-AF65-F5344CB8AC3E}">
        <p14:creationId xmlns:p14="http://schemas.microsoft.com/office/powerpoint/2010/main" val="30792550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en-US" altLang="en-US" sz="1400" dirty="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768FDE12-A4FD-4F2A-873C-BD8716A83E14}" type="slidenum">
              <a:rPr lang="en-US"/>
              <a:pPr>
                <a:defRPr/>
              </a:pPr>
              <a:t>‹#›</a:t>
            </a:fld>
            <a:endParaRPr lang="en-US" dirty="0"/>
          </a:p>
        </p:txBody>
      </p:sp>
      <p:sp>
        <p:nvSpPr>
          <p:cNvPr id="8" name="Rectangle 7"/>
          <p:cNvSpPr/>
          <p:nvPr userDrawn="1"/>
        </p:nvSpPr>
        <p:spPr>
          <a:xfrm>
            <a:off x="3505200" y="6096000"/>
            <a:ext cx="25908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07426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6B5F59E1-B9A5-4564-8F29-F87595D106A9}"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497C5349-E837-4BEB-B8B7-67EE6B449006}" type="slidenum">
              <a:rPr lang="en-US"/>
              <a:pPr>
                <a:defRPr/>
              </a:pPr>
              <a:t>‹#›</a:t>
            </a:fld>
            <a:endParaRPr lang="en-US" dirty="0"/>
          </a:p>
        </p:txBody>
      </p:sp>
    </p:spTree>
    <p:extLst>
      <p:ext uri="{BB962C8B-B14F-4D97-AF65-F5344CB8AC3E}">
        <p14:creationId xmlns:p14="http://schemas.microsoft.com/office/powerpoint/2010/main" val="10781977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BA713400-F187-4824-85C0-3C9DB8F415EB}"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81EA69A-DEDF-403C-A02B-3564227FE3D1}" type="slidenum">
              <a:rPr lang="en-US"/>
              <a:pPr>
                <a:defRPr/>
              </a:pPr>
              <a:t>‹#›</a:t>
            </a:fld>
            <a:endParaRPr lang="en-US" dirty="0"/>
          </a:p>
        </p:txBody>
      </p:sp>
    </p:spTree>
    <p:extLst>
      <p:ext uri="{BB962C8B-B14F-4D97-AF65-F5344CB8AC3E}">
        <p14:creationId xmlns:p14="http://schemas.microsoft.com/office/powerpoint/2010/main" val="4084413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57344659-E75C-46D1-989C-906BC968449C}"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076C0572-B00A-4ABB-B482-F758F9F84253}" type="slidenum">
              <a:rPr lang="en-US"/>
              <a:pPr>
                <a:defRPr/>
              </a:pPr>
              <a:t>‹#›</a:t>
            </a:fld>
            <a:endParaRPr lang="en-US" dirty="0"/>
          </a:p>
        </p:txBody>
      </p:sp>
    </p:spTree>
    <p:extLst>
      <p:ext uri="{BB962C8B-B14F-4D97-AF65-F5344CB8AC3E}">
        <p14:creationId xmlns:p14="http://schemas.microsoft.com/office/powerpoint/2010/main" val="32138960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2CAE733F-9255-4720-B339-3DE5F9E9B4D2}" type="datetime1">
              <a:rPr lang="en-US"/>
              <a:pPr>
                <a:defRPr/>
              </a:pPr>
              <a:t>9/15/2016</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4C125A6D-173D-4638-8070-06E0E6038F3B}" type="slidenum">
              <a:rPr lang="en-US"/>
              <a:pPr>
                <a:defRPr/>
              </a:pPr>
              <a:t>‹#›</a:t>
            </a:fld>
            <a:endParaRPr lang="en-US" dirty="0"/>
          </a:p>
        </p:txBody>
      </p:sp>
    </p:spTree>
    <p:extLst>
      <p:ext uri="{BB962C8B-B14F-4D97-AF65-F5344CB8AC3E}">
        <p14:creationId xmlns:p14="http://schemas.microsoft.com/office/powerpoint/2010/main" val="13762785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584EDCDB-3710-407B-8CF0-CFD71D4D1D08}" type="datetime1">
              <a:rPr lang="en-US"/>
              <a:pPr>
                <a:defRPr/>
              </a:pPr>
              <a:t>9/15/2016</a:t>
            </a:fld>
            <a:endParaRPr lang="en-US" dirty="0"/>
          </a:p>
        </p:txBody>
      </p:sp>
      <p:sp>
        <p:nvSpPr>
          <p:cNvPr id="4" name="Footer Placeholder 3"/>
          <p:cNvSpPr>
            <a:spLocks noGrp="1"/>
          </p:cNvSpPr>
          <p:nvPr>
            <p:ph type="ftr" sz="quarter" idx="11"/>
          </p:nvPr>
        </p:nvSpPr>
        <p:spPr/>
        <p:txBody>
          <a:bodyPr/>
          <a:lstStyle>
            <a:lvl1pPr>
              <a:defRPr/>
            </a:lvl1pPr>
          </a:lstStyle>
          <a:p>
            <a:pPr>
              <a:defRPr/>
            </a:pPr>
            <a:endParaRPr lang="en-US" dirty="0"/>
          </a:p>
        </p:txBody>
      </p:sp>
      <p:sp>
        <p:nvSpPr>
          <p:cNvPr id="5" name="Slide Number Placeholder 4"/>
          <p:cNvSpPr>
            <a:spLocks noGrp="1"/>
          </p:cNvSpPr>
          <p:nvPr>
            <p:ph type="sldNum" sz="quarter" idx="12"/>
          </p:nvPr>
        </p:nvSpPr>
        <p:spPr/>
        <p:txBody>
          <a:bodyPr/>
          <a:lstStyle>
            <a:lvl1pPr>
              <a:defRPr/>
            </a:lvl1pPr>
          </a:lstStyle>
          <a:p>
            <a:pPr>
              <a:defRPr/>
            </a:pPr>
            <a:fld id="{1F6B6C11-3A76-4899-AB88-0D1809D7211E}" type="slidenum">
              <a:rPr lang="en-US"/>
              <a:pPr>
                <a:defRPr/>
              </a:pPr>
              <a:t>‹#›</a:t>
            </a:fld>
            <a:endParaRPr lang="en-US" dirty="0"/>
          </a:p>
        </p:txBody>
      </p:sp>
    </p:spTree>
    <p:extLst>
      <p:ext uri="{BB962C8B-B14F-4D97-AF65-F5344CB8AC3E}">
        <p14:creationId xmlns:p14="http://schemas.microsoft.com/office/powerpoint/2010/main" val="9760229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4E1BCFA2-2791-4968-A769-8D414ADE743E}" type="datetime1">
              <a:rPr lang="en-US"/>
              <a:pPr>
                <a:defRPr/>
              </a:pPr>
              <a:t>9/15/2016</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BDC8C740-A7FB-4020-8116-34A0BCEC77E1}" type="slidenum">
              <a:rPr lang="en-US"/>
              <a:pPr>
                <a:defRPr/>
              </a:pPr>
              <a:t>‹#›</a:t>
            </a:fld>
            <a:endParaRPr lang="en-US" dirty="0"/>
          </a:p>
        </p:txBody>
      </p:sp>
    </p:spTree>
    <p:extLst>
      <p:ext uri="{BB962C8B-B14F-4D97-AF65-F5344CB8AC3E}">
        <p14:creationId xmlns:p14="http://schemas.microsoft.com/office/powerpoint/2010/main" val="24062959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42ACA34D-0DD9-4352-B7F6-7F6C449BEE3C}"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lstStyle>
          <a:p>
            <a:pPr>
              <a:defRPr/>
            </a:pPr>
            <a:fld id="{26C059BE-D450-4C2F-978E-D4E561C109C4}" type="slidenum">
              <a:rPr lang="en-US"/>
              <a:pPr>
                <a:defRPr/>
              </a:pPr>
              <a:t>‹#›</a:t>
            </a:fld>
            <a:endParaRPr lang="en-US" dirty="0"/>
          </a:p>
        </p:txBody>
      </p:sp>
    </p:spTree>
    <p:extLst>
      <p:ext uri="{BB962C8B-B14F-4D97-AF65-F5344CB8AC3E}">
        <p14:creationId xmlns:p14="http://schemas.microsoft.com/office/powerpoint/2010/main" val="18421102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202E39C1-3400-468C-BF14-5D7C5D39EE51}"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lstStyle>
          <a:p>
            <a:pPr>
              <a:defRPr/>
            </a:pPr>
            <a:fld id="{721E53A2-DFA1-42AF-8AF0-A3A4710D27AC}" type="slidenum">
              <a:rPr lang="en-US"/>
              <a:pPr>
                <a:defRPr/>
              </a:pPr>
              <a:t>‹#›</a:t>
            </a:fld>
            <a:endParaRPr lang="en-US" dirty="0"/>
          </a:p>
        </p:txBody>
      </p:sp>
    </p:spTree>
    <p:extLst>
      <p:ext uri="{BB962C8B-B14F-4D97-AF65-F5344CB8AC3E}">
        <p14:creationId xmlns:p14="http://schemas.microsoft.com/office/powerpoint/2010/main" val="10504784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73CB9811-EB37-47BD-99C4-94A5A7686A77}"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23F9CD6F-8489-4DB8-9B4A-3E4529EEADE1}" type="slidenum">
              <a:rPr lang="en-US"/>
              <a:pPr>
                <a:defRPr/>
              </a:pPr>
              <a:t>‹#›</a:t>
            </a:fld>
            <a:endParaRPr lang="en-US" dirty="0"/>
          </a:p>
        </p:txBody>
      </p:sp>
    </p:spTree>
    <p:extLst>
      <p:ext uri="{BB962C8B-B14F-4D97-AF65-F5344CB8AC3E}">
        <p14:creationId xmlns:p14="http://schemas.microsoft.com/office/powerpoint/2010/main" val="23369782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BC0FBAEE-B78F-40E9-BA96-EBFCE0B5B396}"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C00A71B-4597-41C8-9C9E-DA5B60E36B8F}" type="slidenum">
              <a:rPr lang="en-US"/>
              <a:pPr>
                <a:defRPr/>
              </a:pPr>
              <a:t>‹#›</a:t>
            </a:fld>
            <a:endParaRPr lang="en-US" dirty="0"/>
          </a:p>
        </p:txBody>
      </p:sp>
    </p:spTree>
    <p:extLst>
      <p:ext uri="{BB962C8B-B14F-4D97-AF65-F5344CB8AC3E}">
        <p14:creationId xmlns:p14="http://schemas.microsoft.com/office/powerpoint/2010/main" val="28209300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solidFill>
                  <a:prstClr val="black"/>
                </a:solidFill>
                <a:latin typeface="Arial" pitchFamily="34" charset="0"/>
                <a:cs typeface="Arial" pitchFamily="34" charset="0"/>
              </a:defRPr>
            </a:lvl1pPr>
          </a:lstStyle>
          <a:p>
            <a:pPr>
              <a:defRPr/>
            </a:pPr>
            <a:fld id="{44C25BC4-8609-4BB5-BB37-C6F535EFAEFC}" type="datetime1">
              <a:rPr lang="en-US"/>
              <a:pPr>
                <a:defRPr/>
              </a:pPr>
              <a:t>9/15/2016</a:t>
            </a:fld>
            <a:endParaRPr lang="en-US" dirty="0"/>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43D69C6D-9BF0-46B1-94CB-43C53505A516}" type="slidenum">
              <a:rPr lang="en-US"/>
              <a:pPr>
                <a:defRPr/>
              </a:pPr>
              <a:t>‹#›</a:t>
            </a:fld>
            <a:endParaRPr lang="en-US" dirty="0"/>
          </a:p>
        </p:txBody>
      </p:sp>
    </p:spTree>
    <p:extLst>
      <p:ext uri="{BB962C8B-B14F-4D97-AF65-F5344CB8AC3E}">
        <p14:creationId xmlns:p14="http://schemas.microsoft.com/office/powerpoint/2010/main" val="4255333185"/>
      </p:ext>
    </p:extLst>
  </p:cSld>
  <p:clrMapOvr>
    <a:masterClrMapping/>
  </p:clrMapOvr>
  <p:transition spd="slow"/>
  <p:hf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159229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itle 8"/>
          <p:cNvSpPr>
            <a:spLocks noGrp="1"/>
          </p:cNvSpPr>
          <p:nvPr>
            <p:ph type="title"/>
          </p:nvPr>
        </p:nvSpPr>
        <p:spPr>
          <a:xfrm>
            <a:off x="533400" y="495300"/>
            <a:ext cx="8229600" cy="1143000"/>
          </a:xfrm>
        </p:spPr>
        <p:txBody>
          <a:bodyPr/>
          <a:lstStyle/>
          <a:p>
            <a:r>
              <a:rPr lang="en-US" dirty="0" smtClean="0"/>
              <a:t>Click to edit Master title style</a:t>
            </a:r>
            <a:endParaRPr lang="en-US" dirty="0"/>
          </a:p>
        </p:txBody>
      </p:sp>
      <p:sp>
        <p:nvSpPr>
          <p:cNvPr id="4" name="Rectangle 4"/>
          <p:cNvSpPr>
            <a:spLocks noGrp="1" noChangeArrowheads="1"/>
          </p:cNvSpPr>
          <p:nvPr>
            <p:ph type="dt" sz="half" idx="10"/>
          </p:nvPr>
        </p:nvSpPr>
        <p:spPr>
          <a:xfrm>
            <a:off x="457200" y="6248400"/>
            <a:ext cx="1676400" cy="457200"/>
          </a:xfrm>
          <a:prstGeom prst="rect">
            <a:avLst/>
          </a:prstGeom>
        </p:spPr>
        <p:txBody>
          <a:bodyPr/>
          <a:lstStyle>
            <a:lvl1pPr>
              <a:defRPr>
                <a:solidFill>
                  <a:prstClr val="black"/>
                </a:solidFill>
                <a:latin typeface="Arial" pitchFamily="34" charset="0"/>
                <a:cs typeface="Arial" pitchFamily="34" charset="0"/>
              </a:defRPr>
            </a:lvl1pPr>
          </a:lstStyle>
          <a:p>
            <a:pPr>
              <a:defRPr/>
            </a:pPr>
            <a:fld id="{D6A4E6FF-6721-4B0A-994F-685D097BF3B7}" type="datetime1">
              <a:rPr lang="en-US"/>
              <a:pPr>
                <a:defRPr/>
              </a:pPr>
              <a:t>9/15/2016</a:t>
            </a:fld>
            <a:endParaRPr lang="en-US" dirty="0"/>
          </a:p>
        </p:txBody>
      </p:sp>
      <p:sp>
        <p:nvSpPr>
          <p:cNvPr id="5" name="Rectangle 5"/>
          <p:cNvSpPr>
            <a:spLocks noGrp="1" noChangeArrowheads="1"/>
          </p:cNvSpPr>
          <p:nvPr>
            <p:ph type="ftr" sz="quarter" idx="11"/>
          </p:nvPr>
        </p:nvSpPr>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vl1pPr>
          </a:lstStyle>
          <a:p>
            <a:pPr>
              <a:defRPr/>
            </a:pPr>
            <a:fld id="{FF81F2BB-1742-473D-8B0D-D99AD664255C}" type="slidenum">
              <a:rPr lang="en-US"/>
              <a:pPr>
                <a:defRPr/>
              </a:pPr>
              <a:t>‹#›</a:t>
            </a:fld>
            <a:endParaRPr lang="en-US" dirty="0"/>
          </a:p>
        </p:txBody>
      </p:sp>
    </p:spTree>
    <p:extLst>
      <p:ext uri="{BB962C8B-B14F-4D97-AF65-F5344CB8AC3E}">
        <p14:creationId xmlns:p14="http://schemas.microsoft.com/office/powerpoint/2010/main" val="1573708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defRPr/>
            </a:pPr>
            <a:r>
              <a:rPr lang="en-US" altLang="en-US" sz="1400" dirty="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dirty="0"/>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4A3175C-FF6D-4171-8D66-D8B0ACA3B1AD}" type="slidenum">
              <a:rPr lang="en-US"/>
              <a:pPr>
                <a:defRPr/>
              </a:pPr>
              <a:t>‹#›</a:t>
            </a:fld>
            <a:endParaRPr lang="en-US" dirty="0"/>
          </a:p>
        </p:txBody>
      </p:sp>
    </p:spTree>
    <p:extLst>
      <p:ext uri="{BB962C8B-B14F-4D97-AF65-F5344CB8AC3E}">
        <p14:creationId xmlns:p14="http://schemas.microsoft.com/office/powerpoint/2010/main" val="40505699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E37FCB9D-07DF-45EE-BDDB-53E87E1E3A72}"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4F8CD7A-B5E7-4BE4-B747-FECC89DD0F79}" type="slidenum">
              <a:rPr lang="en-US"/>
              <a:pPr>
                <a:defRPr/>
              </a:pPr>
              <a:t>‹#›</a:t>
            </a:fld>
            <a:endParaRPr lang="en-US" dirty="0"/>
          </a:p>
        </p:txBody>
      </p:sp>
    </p:spTree>
    <p:extLst>
      <p:ext uri="{BB962C8B-B14F-4D97-AF65-F5344CB8AC3E}">
        <p14:creationId xmlns:p14="http://schemas.microsoft.com/office/powerpoint/2010/main" val="65661237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CAED6492-9673-471D-AF4E-A1C7B5D94557}"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EA11421-188D-4957-9298-48076BFCC48C}" type="slidenum">
              <a:rPr lang="en-US"/>
              <a:pPr>
                <a:defRPr/>
              </a:pPr>
              <a:t>‹#›</a:t>
            </a:fld>
            <a:endParaRPr lang="en-US" dirty="0"/>
          </a:p>
        </p:txBody>
      </p:sp>
    </p:spTree>
    <p:extLst>
      <p:ext uri="{BB962C8B-B14F-4D97-AF65-F5344CB8AC3E}">
        <p14:creationId xmlns:p14="http://schemas.microsoft.com/office/powerpoint/2010/main" val="149586898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646A8E2C-29AF-4F07-BDF0-D231368BDDC2}"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A32CFDA1-5505-4D49-A4A3-1A71FE410400}" type="slidenum">
              <a:rPr lang="en-US"/>
              <a:pPr>
                <a:defRPr/>
              </a:pPr>
              <a:t>‹#›</a:t>
            </a:fld>
            <a:endParaRPr lang="en-US" dirty="0"/>
          </a:p>
        </p:txBody>
      </p:sp>
    </p:spTree>
    <p:extLst>
      <p:ext uri="{BB962C8B-B14F-4D97-AF65-F5344CB8AC3E}">
        <p14:creationId xmlns:p14="http://schemas.microsoft.com/office/powerpoint/2010/main" val="3835915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1890DEBA-1B36-4B5E-B4BE-D88433788B03}" type="datetime1">
              <a:rPr lang="en-US"/>
              <a:pPr>
                <a:defRPr/>
              </a:pPr>
              <a:t>9/15/2016</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n-US" dirty="0"/>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3310E0E1-DD5C-4D85-9673-E9B544D72795}" type="slidenum">
              <a:rPr lang="en-US"/>
              <a:pPr>
                <a:defRPr/>
              </a:pPr>
              <a:t>‹#›</a:t>
            </a:fld>
            <a:endParaRPr lang="en-US" dirty="0"/>
          </a:p>
        </p:txBody>
      </p:sp>
    </p:spTree>
    <p:extLst>
      <p:ext uri="{BB962C8B-B14F-4D97-AF65-F5344CB8AC3E}">
        <p14:creationId xmlns:p14="http://schemas.microsoft.com/office/powerpoint/2010/main" val="34496973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4CC7E40D-FCAB-4ADF-94EC-19877889A005}" type="datetime1">
              <a:rPr lang="en-US"/>
              <a:pPr>
                <a:defRPr/>
              </a:pPr>
              <a:t>9/15/2016</a:t>
            </a:fld>
            <a:endParaRPr lang="en-US" dirty="0"/>
          </a:p>
        </p:txBody>
      </p:sp>
      <p:sp>
        <p:nvSpPr>
          <p:cNvPr id="4" name="Footer Placeholder 3"/>
          <p:cNvSpPr>
            <a:spLocks noGrp="1"/>
          </p:cNvSpPr>
          <p:nvPr>
            <p:ph type="ftr" sz="quarter" idx="11"/>
          </p:nvPr>
        </p:nvSpPr>
        <p:spPr/>
        <p:txBody>
          <a:bodyPr/>
          <a:lstStyle>
            <a:lvl1pPr>
              <a:defRPr/>
            </a:lvl1pPr>
          </a:lstStyle>
          <a:p>
            <a:pPr>
              <a:defRPr/>
            </a:pPr>
            <a:endParaRPr lang="en-US" dirty="0"/>
          </a:p>
        </p:txBody>
      </p:sp>
      <p:sp>
        <p:nvSpPr>
          <p:cNvPr id="5" name="Slide Number Placeholder 4"/>
          <p:cNvSpPr>
            <a:spLocks noGrp="1"/>
          </p:cNvSpPr>
          <p:nvPr>
            <p:ph type="sldNum" sz="quarter" idx="12"/>
          </p:nvPr>
        </p:nvSpPr>
        <p:spPr/>
        <p:txBody>
          <a:bodyPr/>
          <a:lstStyle>
            <a:lvl1pPr>
              <a:defRPr/>
            </a:lvl1pPr>
          </a:lstStyle>
          <a:p>
            <a:pPr>
              <a:defRPr/>
            </a:pPr>
            <a:fld id="{066F9E13-C4A8-42E5-9C7B-AFF5D1A3F710}" type="slidenum">
              <a:rPr lang="en-US"/>
              <a:pPr>
                <a:defRPr/>
              </a:pPr>
              <a:t>‹#›</a:t>
            </a:fld>
            <a:endParaRPr lang="en-US" dirty="0"/>
          </a:p>
        </p:txBody>
      </p:sp>
    </p:spTree>
    <p:extLst>
      <p:ext uri="{BB962C8B-B14F-4D97-AF65-F5344CB8AC3E}">
        <p14:creationId xmlns:p14="http://schemas.microsoft.com/office/powerpoint/2010/main" val="252271914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E472C948-1512-47F7-8F06-6CA6DDD0DEDE}" type="datetime1">
              <a:rPr lang="en-US"/>
              <a:pPr>
                <a:defRPr/>
              </a:pPr>
              <a:t>9/15/2016</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3C695715-EB84-49D9-B512-618A06A107B6}" type="slidenum">
              <a:rPr lang="en-US"/>
              <a:pPr>
                <a:defRPr/>
              </a:pPr>
              <a:t>‹#›</a:t>
            </a:fld>
            <a:endParaRPr lang="en-US" dirty="0"/>
          </a:p>
        </p:txBody>
      </p:sp>
    </p:spTree>
    <p:extLst>
      <p:ext uri="{BB962C8B-B14F-4D97-AF65-F5344CB8AC3E}">
        <p14:creationId xmlns:p14="http://schemas.microsoft.com/office/powerpoint/2010/main" val="349855384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495B36F7-C92A-45A8-9369-7FD2CA48B65D}"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lstStyle>
          <a:p>
            <a:pPr>
              <a:defRPr/>
            </a:pPr>
            <a:fld id="{48429F0A-AAE1-4997-8454-AE8867A8B2F9}" type="slidenum">
              <a:rPr lang="en-US"/>
              <a:pPr>
                <a:defRPr/>
              </a:pPr>
              <a:t>‹#›</a:t>
            </a:fld>
            <a:endParaRPr lang="en-US" dirty="0"/>
          </a:p>
        </p:txBody>
      </p:sp>
    </p:spTree>
    <p:extLst>
      <p:ext uri="{BB962C8B-B14F-4D97-AF65-F5344CB8AC3E}">
        <p14:creationId xmlns:p14="http://schemas.microsoft.com/office/powerpoint/2010/main" val="32890116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31BA1CE4-BB1D-4B7F-BFCF-EDE708EA2609}" type="datetime1">
              <a:rPr lang="en-US"/>
              <a:pPr>
                <a:defRPr/>
              </a:pPr>
              <a:t>9/15/2016</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lstStyle>
          <a:p>
            <a:pPr>
              <a:defRPr/>
            </a:pPr>
            <a:fld id="{46432B6E-7630-49BE-9AA2-335099AD773C}" type="slidenum">
              <a:rPr lang="en-US"/>
              <a:pPr>
                <a:defRPr/>
              </a:pPr>
              <a:t>‹#›</a:t>
            </a:fld>
            <a:endParaRPr lang="en-US" dirty="0"/>
          </a:p>
        </p:txBody>
      </p:sp>
    </p:spTree>
    <p:extLst>
      <p:ext uri="{BB962C8B-B14F-4D97-AF65-F5344CB8AC3E}">
        <p14:creationId xmlns:p14="http://schemas.microsoft.com/office/powerpoint/2010/main" val="32917891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45C27542-08A0-4F95-BE9E-9223A934042A}"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82A678D1-4EA5-47E4-9321-A034212FBCAC}" type="slidenum">
              <a:rPr lang="en-US"/>
              <a:pPr>
                <a:defRPr/>
              </a:pPr>
              <a:t>‹#›</a:t>
            </a:fld>
            <a:endParaRPr lang="en-US" dirty="0"/>
          </a:p>
        </p:txBody>
      </p:sp>
    </p:spTree>
    <p:extLst>
      <p:ext uri="{BB962C8B-B14F-4D97-AF65-F5344CB8AC3E}">
        <p14:creationId xmlns:p14="http://schemas.microsoft.com/office/powerpoint/2010/main" val="33924389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solidFill>
                  <a:prstClr val="black"/>
                </a:solidFill>
                <a:latin typeface="Arial" pitchFamily="34" charset="0"/>
                <a:cs typeface="Arial" pitchFamily="34" charset="0"/>
              </a:defRPr>
            </a:lvl1pPr>
          </a:lstStyle>
          <a:p>
            <a:pPr>
              <a:defRPr/>
            </a:pPr>
            <a:fld id="{198BC7C6-B071-4ABB-ABEA-54145671C97B}" type="datetime1">
              <a:rPr lang="en-US"/>
              <a:pPr>
                <a:defRPr/>
              </a:pPr>
              <a:t>9/15/2016</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56C18E2-6DC5-4FDC-9C51-7B8F2BA38DE6}" type="slidenum">
              <a:rPr lang="en-US"/>
              <a:pPr>
                <a:defRPr/>
              </a:pPr>
              <a:t>‹#›</a:t>
            </a:fld>
            <a:endParaRPr lang="en-US" dirty="0"/>
          </a:p>
        </p:txBody>
      </p:sp>
    </p:spTree>
    <p:extLst>
      <p:ext uri="{BB962C8B-B14F-4D97-AF65-F5344CB8AC3E}">
        <p14:creationId xmlns:p14="http://schemas.microsoft.com/office/powerpoint/2010/main" val="1053445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solidFill>
                  <a:prstClr val="black"/>
                </a:solidFill>
                <a:latin typeface="Arial" pitchFamily="34" charset="0"/>
                <a:cs typeface="Arial" pitchFamily="34" charset="0"/>
              </a:defRPr>
            </a:lvl1pPr>
          </a:lstStyle>
          <a:p>
            <a:pPr>
              <a:defRPr/>
            </a:pPr>
            <a:fld id="{A125CA32-CD92-4368-8F1C-A83B75C7436B}" type="datetime1">
              <a:rPr lang="en-US"/>
              <a:pPr>
                <a:defRPr/>
              </a:pPr>
              <a:t>9/15/2016</a:t>
            </a:fld>
            <a:endParaRPr lang="en-US" dirty="0"/>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58432980-69B7-4066-A04C-D6655D8DDB8D}" type="slidenum">
              <a:rPr lang="en-US"/>
              <a:pPr>
                <a:defRPr/>
              </a:pPr>
              <a:t>‹#›</a:t>
            </a:fld>
            <a:endParaRPr lang="en-US" dirty="0"/>
          </a:p>
        </p:txBody>
      </p:sp>
    </p:spTree>
    <p:extLst>
      <p:ext uri="{BB962C8B-B14F-4D97-AF65-F5344CB8AC3E}">
        <p14:creationId xmlns:p14="http://schemas.microsoft.com/office/powerpoint/2010/main" val="3071265536"/>
      </p:ext>
    </p:extLst>
  </p:cSld>
  <p:clrMapOvr>
    <a:masterClrMapping/>
  </p:clrMapOvr>
  <p:transition spd="slow"/>
  <p:hf hdr="0" ftr="0" dt="0"/>
</p:sldLayout>
</file>

<file path=ppt/slideLayouts/slideLayout60.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699638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itle 8"/>
          <p:cNvSpPr>
            <a:spLocks noGrp="1"/>
          </p:cNvSpPr>
          <p:nvPr>
            <p:ph type="title"/>
          </p:nvPr>
        </p:nvSpPr>
        <p:spPr>
          <a:xfrm>
            <a:off x="533400" y="495300"/>
            <a:ext cx="8229600" cy="1143000"/>
          </a:xfrm>
        </p:spPr>
        <p:txBody>
          <a:bodyPr/>
          <a:lstStyle/>
          <a:p>
            <a:r>
              <a:rPr lang="en-US" dirty="0" smtClean="0"/>
              <a:t>Click to edit Master title style</a:t>
            </a:r>
            <a:endParaRPr lang="en-US" dirty="0"/>
          </a:p>
        </p:txBody>
      </p:sp>
      <p:sp>
        <p:nvSpPr>
          <p:cNvPr id="4" name="Rectangle 4"/>
          <p:cNvSpPr>
            <a:spLocks noGrp="1" noChangeArrowheads="1"/>
          </p:cNvSpPr>
          <p:nvPr>
            <p:ph type="dt" sz="half" idx="10"/>
          </p:nvPr>
        </p:nvSpPr>
        <p:spPr>
          <a:xfrm>
            <a:off x="457200" y="6248400"/>
            <a:ext cx="1676400" cy="457200"/>
          </a:xfrm>
          <a:prstGeom prst="rect">
            <a:avLst/>
          </a:prstGeom>
        </p:spPr>
        <p:txBody>
          <a:bodyPr/>
          <a:lstStyle>
            <a:lvl1pPr>
              <a:defRPr>
                <a:solidFill>
                  <a:prstClr val="black"/>
                </a:solidFill>
                <a:latin typeface="Arial" pitchFamily="34" charset="0"/>
                <a:cs typeface="Arial" pitchFamily="34" charset="0"/>
              </a:defRPr>
            </a:lvl1pPr>
          </a:lstStyle>
          <a:p>
            <a:pPr>
              <a:defRPr/>
            </a:pPr>
            <a:fld id="{73785449-9A3B-475C-AE5D-C5E0CB8FB058}" type="datetime1">
              <a:rPr lang="en-US"/>
              <a:pPr>
                <a:defRPr/>
              </a:pPr>
              <a:t>9/15/2016</a:t>
            </a:fld>
            <a:endParaRPr lang="en-US" dirty="0"/>
          </a:p>
        </p:txBody>
      </p:sp>
      <p:sp>
        <p:nvSpPr>
          <p:cNvPr id="5" name="Rectangle 5"/>
          <p:cNvSpPr>
            <a:spLocks noGrp="1" noChangeArrowheads="1"/>
          </p:cNvSpPr>
          <p:nvPr>
            <p:ph type="ftr" sz="quarter" idx="11"/>
          </p:nvPr>
        </p:nvSpPr>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vl1pPr>
          </a:lstStyle>
          <a:p>
            <a:pPr>
              <a:defRPr/>
            </a:pPr>
            <a:fld id="{61E8EED6-4362-4FD3-8C3E-70429805C70F}" type="slidenum">
              <a:rPr lang="en-US"/>
              <a:pPr>
                <a:defRPr/>
              </a:pPr>
              <a:t>‹#›</a:t>
            </a:fld>
            <a:endParaRPr lang="en-US" dirty="0"/>
          </a:p>
        </p:txBody>
      </p:sp>
    </p:spTree>
    <p:extLst>
      <p:ext uri="{BB962C8B-B14F-4D97-AF65-F5344CB8AC3E}">
        <p14:creationId xmlns:p14="http://schemas.microsoft.com/office/powerpoint/2010/main" val="490947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2.emf"/><Relationship Id="rId2" Type="http://schemas.openxmlformats.org/officeDocument/2006/relationships/slideLayout" Target="../slideLayouts/slideLayout35.xml"/><Relationship Id="rId16" Type="http://schemas.openxmlformats.org/officeDocument/2006/relationships/image" Target="../media/image1.jpe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theme" Target="../theme/theme4.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image" Target="../media/image2.emf"/><Relationship Id="rId2" Type="http://schemas.openxmlformats.org/officeDocument/2006/relationships/slideLayout" Target="../slideLayouts/slideLayout49.xml"/><Relationship Id="rId16" Type="http://schemas.openxmlformats.org/officeDocument/2006/relationships/image" Target="../media/image1.jpeg"/><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theme" Target="../theme/theme5.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1820ADA-0AF1-48E1-B1F9-5227467C40BF}"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8980" r:id="rId1"/>
    <p:sldLayoutId id="2147488981" r:id="rId2"/>
    <p:sldLayoutId id="2147488982" r:id="rId3"/>
    <p:sldLayoutId id="2147488983" r:id="rId4"/>
    <p:sldLayoutId id="2147488984" r:id="rId5"/>
    <p:sldLayoutId id="2147488985" r:id="rId6"/>
    <p:sldLayoutId id="2147488986" r:id="rId7"/>
    <p:sldLayoutId id="2147488987" r:id="rId8"/>
    <p:sldLayoutId id="2147488988" r:id="rId9"/>
    <p:sldLayoutId id="2147488989" r:id="rId10"/>
    <p:sldLayoutId id="2147488990"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A826011B-5968-4609-A089-F91BCC6D7E35}"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8991" r:id="rId1"/>
    <p:sldLayoutId id="2147488992" r:id="rId2"/>
    <p:sldLayoutId id="2147488993" r:id="rId3"/>
    <p:sldLayoutId id="2147488994" r:id="rId4"/>
    <p:sldLayoutId id="2147488995" r:id="rId5"/>
    <p:sldLayoutId id="2147488996" r:id="rId6"/>
    <p:sldLayoutId id="2147488997" r:id="rId7"/>
    <p:sldLayoutId id="2147488998" r:id="rId8"/>
    <p:sldLayoutId id="2147488999" r:id="rId9"/>
    <p:sldLayoutId id="2147489000" r:id="rId10"/>
    <p:sldLayoutId id="2147489001"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2F4C2-2187-4A7E-B2D8-7019210B985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9002" r:id="rId1"/>
    <p:sldLayoutId id="2147489003" r:id="rId2"/>
    <p:sldLayoutId id="2147489004" r:id="rId3"/>
    <p:sldLayoutId id="2147489005" r:id="rId4"/>
    <p:sldLayoutId id="2147489006" r:id="rId5"/>
    <p:sldLayoutId id="2147489007" r:id="rId6"/>
    <p:sldLayoutId id="2147489008" r:id="rId7"/>
    <p:sldLayoutId id="2147489009" r:id="rId8"/>
    <p:sldLayoutId id="2147489010" r:id="rId9"/>
    <p:sldLayoutId id="2147489011" r:id="rId10"/>
    <p:sldLayoutId id="2147489012"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prstClr val="black">
                    <a:tint val="75000"/>
                  </a:prstClr>
                </a:solidFill>
                <a:latin typeface="Arial" pitchFamily="34" charset="0"/>
                <a:cs typeface="Arial" pitchFamily="34" charset="0"/>
              </a:defRPr>
            </a:lvl1pPr>
          </a:lstStyle>
          <a:p>
            <a:pPr>
              <a:defRPr/>
            </a:pPr>
            <a:endParaRPr lang="en-US" dirty="0"/>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prstClr val="black">
                    <a:tint val="75000"/>
                  </a:prstClr>
                </a:solidFill>
                <a:latin typeface="Arial" pitchFamily="34" charset="0"/>
                <a:cs typeface="Arial" pitchFamily="34" charset="0"/>
              </a:defRPr>
            </a:lvl1pPr>
          </a:lstStyle>
          <a:p>
            <a:pPr>
              <a:defRPr/>
            </a:pPr>
            <a:fld id="{13C47393-508A-4172-A17B-5B42F6C6A9DF}" type="slidenum">
              <a:rPr lang="en-US"/>
              <a:pPr>
                <a:defRPr/>
              </a:pPr>
              <a:t>‹#›</a:t>
            </a:fld>
            <a:endParaRPr lang="en-US" dirty="0"/>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9/15/2016</a:t>
            </a:fld>
            <a:endParaRPr lang="en-US" sz="800" dirty="0">
              <a:solidFill>
                <a:prstClr val="black"/>
              </a:solidFill>
            </a:endParaRPr>
          </a:p>
        </p:txBody>
      </p:sp>
      <p:pic>
        <p:nvPicPr>
          <p:cNvPr id="4103" name="Picture 21"/>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dirty="0" smtClean="0">
                <a:solidFill>
                  <a:prstClr val="black"/>
                </a:solidFill>
              </a:rPr>
              <a:t>FRA – Office of Railroad Safety</a:t>
            </a:r>
          </a:p>
          <a:p>
            <a:pPr algn="ctr" eaLnBrk="1" hangingPunct="1">
              <a:defRPr/>
            </a:pPr>
            <a:endParaRPr lang="en-US" altLang="en-US" sz="1200" dirty="0" smtClean="0">
              <a:solidFill>
                <a:prstClr val="black"/>
              </a:solidFill>
            </a:endParaRPr>
          </a:p>
        </p:txBody>
      </p:sp>
      <p:pic>
        <p:nvPicPr>
          <p:cNvPr id="15" name="Picture 2"/>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dirty="0" smtClean="0">
                <a:solidFill>
                  <a:prstClr val="black"/>
                </a:solidFill>
                <a:latin typeface="Times New Roman" pitchFamily="18" charset="0"/>
                <a:cs typeface="Times New Roman" pitchFamily="18" charset="0"/>
              </a:rPr>
              <a:t>Moving America Forward</a:t>
            </a:r>
          </a:p>
        </p:txBody>
      </p:sp>
    </p:spTree>
  </p:cSld>
  <p:clrMap bg1="lt1" tx1="dk1" bg2="lt2" tx2="dk2" accent1="accent1" accent2="accent2" accent3="accent3" accent4="accent4" accent5="accent5" accent6="accent6" hlink="hlink" folHlink="folHlink"/>
  <p:sldLayoutIdLst>
    <p:sldLayoutId id="2147489013" r:id="rId1"/>
    <p:sldLayoutId id="2147489014" r:id="rId2"/>
    <p:sldLayoutId id="2147489015" r:id="rId3"/>
    <p:sldLayoutId id="2147489016" r:id="rId4"/>
    <p:sldLayoutId id="2147489017" r:id="rId5"/>
    <p:sldLayoutId id="2147489018" r:id="rId6"/>
    <p:sldLayoutId id="2147489019" r:id="rId7"/>
    <p:sldLayoutId id="2147489020" r:id="rId8"/>
    <p:sldLayoutId id="2147489021" r:id="rId9"/>
    <p:sldLayoutId id="2147489022" r:id="rId10"/>
    <p:sldLayoutId id="2147489023" r:id="rId11"/>
    <p:sldLayoutId id="2147489024" r:id="rId12"/>
    <p:sldLayoutId id="2147489025" r:id="rId13"/>
    <p:sldLayoutId id="2147489026" r:id="rId14"/>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prstClr val="black">
                    <a:tint val="75000"/>
                  </a:prstClr>
                </a:solidFill>
                <a:latin typeface="Arial" pitchFamily="34" charset="0"/>
                <a:cs typeface="Arial" pitchFamily="34" charset="0"/>
              </a:defRPr>
            </a:lvl1pPr>
          </a:lstStyle>
          <a:p>
            <a:pPr>
              <a:defRPr/>
            </a:pPr>
            <a:endParaRPr lang="en-US" dirty="0"/>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prstClr val="black">
                    <a:tint val="75000"/>
                  </a:prstClr>
                </a:solidFill>
                <a:latin typeface="Arial" pitchFamily="34" charset="0"/>
                <a:cs typeface="Arial" pitchFamily="34" charset="0"/>
              </a:defRPr>
            </a:lvl1pPr>
          </a:lstStyle>
          <a:p>
            <a:pPr>
              <a:defRPr/>
            </a:pPr>
            <a:fld id="{8B7B64E7-2B73-4C56-8EF1-BEBD2CC363E0}" type="slidenum">
              <a:rPr lang="en-US"/>
              <a:pPr>
                <a:defRPr/>
              </a:pPr>
              <a:t>‹#›</a:t>
            </a:fld>
            <a:endParaRPr lang="en-US" dirty="0"/>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9/15/2016</a:t>
            </a:fld>
            <a:endParaRPr lang="en-US" sz="800" dirty="0">
              <a:solidFill>
                <a:prstClr val="black"/>
              </a:solidFill>
            </a:endParaRPr>
          </a:p>
        </p:txBody>
      </p:sp>
      <p:pic>
        <p:nvPicPr>
          <p:cNvPr id="5127" name="Picture 21"/>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altLang="en-US" sz="1200" dirty="0" smtClean="0">
                <a:solidFill>
                  <a:prstClr val="black"/>
                </a:solidFill>
              </a:rPr>
              <a:t>FRA – Office of Railroad Safety</a:t>
            </a:r>
          </a:p>
          <a:p>
            <a:pPr algn="ctr" eaLnBrk="1" hangingPunct="1">
              <a:defRPr/>
            </a:pPr>
            <a:endParaRPr lang="en-US" altLang="en-US" sz="1200" dirty="0" smtClean="0">
              <a:solidFill>
                <a:prstClr val="black"/>
              </a:solidFill>
            </a:endParaRPr>
          </a:p>
        </p:txBody>
      </p:sp>
      <p:pic>
        <p:nvPicPr>
          <p:cNvPr id="15" name="Picture 2"/>
          <p:cNvPicPr>
            <a:picLocks noChangeAspect="1" noChangeArrowheads="1"/>
          </p:cNvPicPr>
          <p:nvPr/>
        </p:nvPicPr>
        <p:blipFill rotWithShape="1">
          <a:blip r:embed="rId17" cstate="print">
            <a:extLst>
              <a:ext uri="{28A0092B-C50C-407E-A947-70E740481C1C}">
                <a14:useLocalDpi xmlns:a14="http://schemas.microsoft.com/office/drawing/2010/main" val="0"/>
              </a:ex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altLang="en-US" sz="800" b="1" dirty="0" smtClean="0">
                <a:solidFill>
                  <a:prstClr val="black"/>
                </a:solidFill>
                <a:latin typeface="Times New Roman" pitchFamily="18" charset="0"/>
                <a:cs typeface="Times New Roman" pitchFamily="18" charset="0"/>
              </a:rPr>
              <a:t>Moving America Forward</a:t>
            </a:r>
          </a:p>
        </p:txBody>
      </p:sp>
    </p:spTree>
  </p:cSld>
  <p:clrMap bg1="lt1" tx1="dk1" bg2="lt2" tx2="dk2" accent1="accent1" accent2="accent2" accent3="accent3" accent4="accent4" accent5="accent5" accent6="accent6" hlink="hlink" folHlink="folHlink"/>
  <p:sldLayoutIdLst>
    <p:sldLayoutId id="2147489027" r:id="rId1"/>
    <p:sldLayoutId id="2147489028" r:id="rId2"/>
    <p:sldLayoutId id="2147489029" r:id="rId3"/>
    <p:sldLayoutId id="2147489030" r:id="rId4"/>
    <p:sldLayoutId id="2147489031" r:id="rId5"/>
    <p:sldLayoutId id="2147489032" r:id="rId6"/>
    <p:sldLayoutId id="2147489033" r:id="rId7"/>
    <p:sldLayoutId id="2147489034" r:id="rId8"/>
    <p:sldLayoutId id="2147489035" r:id="rId9"/>
    <p:sldLayoutId id="2147489036" r:id="rId10"/>
    <p:sldLayoutId id="2147489037" r:id="rId11"/>
    <p:sldLayoutId id="2147489038" r:id="rId12"/>
    <p:sldLayoutId id="2147489039" r:id="rId13"/>
    <p:sldLayoutId id="2147489040" r:id="rId14"/>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2.xml.rels><?xml version="1.0" encoding="UTF-8" standalone="yes"?>
<Relationships xmlns="http://schemas.openxmlformats.org/package/2006/relationships"><Relationship Id="rId3" Type="http://schemas.openxmlformats.org/officeDocument/2006/relationships/hyperlink" Target="mailto:Gerald.Powers@dot.gov" TargetMode="External"/><Relationship Id="rId2" Type="http://schemas.openxmlformats.org/officeDocument/2006/relationships/notesSlide" Target="../notesSlides/notesSlide10.xml"/><Relationship Id="rId1" Type="http://schemas.openxmlformats.org/officeDocument/2006/relationships/slideLayout" Target="../slideLayouts/slideLayout51.xml"/><Relationship Id="rId5" Type="http://schemas.openxmlformats.org/officeDocument/2006/relationships/hyperlink" Target="mailto:Sandra.Volante@dot.gov" TargetMode="External"/><Relationship Id="rId4" Type="http://schemas.openxmlformats.org/officeDocument/2006/relationships/hyperlink" Target="mailto:Sam.Noe@dot.gov"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9.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49.xml"/><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notesSlide" Target="../notesSlides/notesSlide17.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vmlDrawing" Target="../drawings/vmlDrawing1.vml"/><Relationship Id="rId6" Type="http://schemas.openxmlformats.org/officeDocument/2006/relationships/image" Target="../media/image15.wmf"/><Relationship Id="rId5" Type="http://schemas.openxmlformats.org/officeDocument/2006/relationships/oleObject" Target="../embeddings/oleObject1.bin"/><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60.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49.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49.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2"/>
          <p:cNvSpPr>
            <a:spLocks noGrp="1"/>
          </p:cNvSpPr>
          <p:nvPr>
            <p:ph type="subTitle" idx="1"/>
          </p:nvPr>
        </p:nvSpPr>
        <p:spPr>
          <a:xfrm>
            <a:off x="914400" y="5114926"/>
            <a:ext cx="7315199" cy="533400"/>
          </a:xfrm>
        </p:spPr>
        <p:txBody>
          <a:bodyPr/>
          <a:lstStyle/>
          <a:p>
            <a:pPr marL="342900" indent="-342900" eaLnBrk="1" hangingPunct="1"/>
            <a:r>
              <a:rPr lang="en-US" altLang="en-US" sz="2800" dirty="0" smtClean="0">
                <a:solidFill>
                  <a:srgbClr val="000000"/>
                </a:solidFill>
                <a:cs typeface="Arial" charset="0"/>
              </a:rPr>
              <a:t>September 15</a:t>
            </a:r>
            <a:r>
              <a:rPr lang="en-US" altLang="en-US" sz="2800" dirty="0" smtClean="0">
                <a:solidFill>
                  <a:srgbClr val="000000"/>
                </a:solidFill>
                <a:cs typeface="Arial" charset="0"/>
              </a:rPr>
              <a:t>, </a:t>
            </a:r>
            <a:r>
              <a:rPr lang="en-US" altLang="en-US" sz="2800" dirty="0" smtClean="0">
                <a:solidFill>
                  <a:srgbClr val="000000"/>
                </a:solidFill>
                <a:cs typeface="Arial" charset="0"/>
              </a:rPr>
              <a:t>2016</a:t>
            </a:r>
          </a:p>
        </p:txBody>
      </p:sp>
      <p:sp>
        <p:nvSpPr>
          <p:cNvPr id="34818" name="Title 1"/>
          <p:cNvSpPr>
            <a:spLocks noGrp="1"/>
          </p:cNvSpPr>
          <p:nvPr>
            <p:ph type="ctrTitle"/>
          </p:nvPr>
        </p:nvSpPr>
        <p:spPr>
          <a:xfrm>
            <a:off x="1600200" y="3200400"/>
            <a:ext cx="5943600" cy="1447800"/>
          </a:xfrm>
          <a:noFill/>
          <a:ln w="28575">
            <a:noFill/>
          </a:ln>
          <a:effectLst/>
        </p:spPr>
        <p:txBody>
          <a:bodyPr/>
          <a:lstStyle/>
          <a:p>
            <a:pPr eaLnBrk="1" hangingPunct="1">
              <a:defRPr/>
            </a:pPr>
            <a:r>
              <a:rPr lang="en-US" altLang="en-US" sz="4600" dirty="0">
                <a:effectLst/>
                <a:latin typeface="+mn-lt"/>
              </a:rPr>
              <a:t>O</a:t>
            </a:r>
            <a:r>
              <a:rPr lang="en-US" altLang="en-US" sz="4600" dirty="0" smtClean="0">
                <a:effectLst/>
                <a:latin typeface="+mn-lt"/>
              </a:rPr>
              <a:t>ffice </a:t>
            </a:r>
            <a:r>
              <a:rPr lang="en-US" altLang="en-US" sz="4600" dirty="0">
                <a:effectLst/>
                <a:latin typeface="+mn-lt"/>
              </a:rPr>
              <a:t>of Railroad Safety</a:t>
            </a:r>
            <a:br>
              <a:rPr lang="en-US" altLang="en-US" sz="4600" dirty="0">
                <a:effectLst/>
                <a:latin typeface="+mn-lt"/>
              </a:rPr>
            </a:br>
            <a:r>
              <a:rPr lang="en-US" altLang="en-US" sz="4200" dirty="0" smtClean="0">
                <a:effectLst/>
                <a:latin typeface="+mn-lt"/>
              </a:rPr>
              <a:t>Presentation</a:t>
            </a:r>
            <a:endParaRPr lang="en-US" altLang="en-US" sz="4200" dirty="0" smtClean="0">
              <a:effectLst/>
              <a:latin typeface="+mn-lt"/>
              <a:cs typeface="Arial" charset="0"/>
            </a:endParaRPr>
          </a:p>
        </p:txBody>
      </p:sp>
      <p:grpSp>
        <p:nvGrpSpPr>
          <p:cNvPr id="2" name="Group 1"/>
          <p:cNvGrpSpPr>
            <a:grpSpLocks noChangeAspect="1"/>
          </p:cNvGrpSpPr>
          <p:nvPr/>
        </p:nvGrpSpPr>
        <p:grpSpPr>
          <a:xfrm>
            <a:off x="0" y="914400"/>
            <a:ext cx="9144000" cy="2027323"/>
            <a:chOff x="240574" y="990597"/>
            <a:chExt cx="8662852" cy="1920648"/>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3974" y="990598"/>
              <a:ext cx="2218509" cy="1920647"/>
            </a:xfrm>
            <a:prstGeom prst="rect">
              <a:avLst/>
            </a:prstGeom>
            <a:noFill/>
            <a:ln w="3175" cmpd="sng">
              <a:solidFill>
                <a:schemeClr val="tx1"/>
              </a:solidFill>
            </a:ln>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574" y="990599"/>
              <a:ext cx="2209801" cy="1920646"/>
            </a:xfrm>
            <a:prstGeom prst="rect">
              <a:avLst/>
            </a:prstGeom>
            <a:noFill/>
            <a:ln w="3175" cmpd="sng">
              <a:solidFill>
                <a:schemeClr val="tx1"/>
              </a:solidFill>
            </a:ln>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0376" y="990599"/>
              <a:ext cx="2133598" cy="1920646"/>
            </a:xfrm>
            <a:prstGeom prst="rect">
              <a:avLst/>
            </a:prstGeom>
            <a:noFill/>
            <a:ln w="3175" cmpd="sng">
              <a:solidFill>
                <a:schemeClr val="tx1"/>
              </a:solidFill>
            </a:ln>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93774" y="990597"/>
              <a:ext cx="2109652" cy="1920647"/>
            </a:xfrm>
            <a:prstGeom prst="rect">
              <a:avLst/>
            </a:prstGeom>
            <a:noFill/>
            <a:ln w="3175" cmpd="sng">
              <a:solidFill>
                <a:schemeClr val="tx1"/>
              </a:solidFill>
            </a:ln>
          </p:spPr>
        </p:pic>
      </p:grpSp>
      <p:cxnSp>
        <p:nvCxnSpPr>
          <p:cNvPr id="6" name="Straight Connector 5"/>
          <p:cNvCxnSpPr/>
          <p:nvPr/>
        </p:nvCxnSpPr>
        <p:spPr>
          <a:xfrm>
            <a:off x="1828800" y="4910133"/>
            <a:ext cx="54864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6498AEA-5A0D-42AF-8035-0AAFCD335F49}" type="slidenum">
              <a:rPr lang="en-US" altLang="en-US" sz="1200" smtClean="0">
                <a:solidFill>
                  <a:srgbClr val="000000"/>
                </a:solidFill>
                <a:latin typeface="Arial" charset="0"/>
                <a:cs typeface="Arial" charset="0"/>
              </a:rPr>
              <a:pPr eaLnBrk="1" hangingPunct="1">
                <a:spcBef>
                  <a:spcPct val="0"/>
                </a:spcBef>
                <a:buFontTx/>
                <a:buNone/>
              </a:pPr>
              <a:t>2</a:t>
            </a:fld>
            <a:endParaRPr lang="en-US" altLang="en-US" sz="1200" dirty="0" smtClean="0">
              <a:solidFill>
                <a:srgbClr val="000000"/>
              </a:solidFill>
              <a:latin typeface="Arial" charset="0"/>
              <a:cs typeface="Arial" charset="0"/>
            </a:endParaRPr>
          </a:p>
        </p:txBody>
      </p:sp>
      <p:sp>
        <p:nvSpPr>
          <p:cNvPr id="2" name="Rectangle 1"/>
          <p:cNvSpPr>
            <a:spLocks noChangeAspect="1"/>
          </p:cNvSpPr>
          <p:nvPr/>
        </p:nvSpPr>
        <p:spPr>
          <a:xfrm>
            <a:off x="76200" y="1447800"/>
            <a:ext cx="8991600" cy="4062651"/>
          </a:xfrm>
          <a:prstGeom prst="rect">
            <a:avLst/>
          </a:prstGeom>
        </p:spPr>
        <p:txBody>
          <a:bodyPr wrap="square" lIns="0" tIns="0" rIns="0" bIns="0">
            <a:spAutoFit/>
          </a:bodyPr>
          <a:lstStyle/>
          <a:p>
            <a:pPr marL="342900" indent="-342900">
              <a:buFont typeface="Arial" panose="020B0604020202020204" pitchFamily="34" charset="0"/>
              <a:buChar char="•"/>
            </a:pPr>
            <a:r>
              <a:rPr lang="en-US" sz="2400" dirty="0">
                <a:latin typeface="+mn-lt"/>
              </a:rPr>
              <a:t>Part 219 re-write and Addition of </a:t>
            </a:r>
            <a:r>
              <a:rPr lang="en-US" sz="2400" dirty="0" err="1">
                <a:latin typeface="+mn-lt"/>
              </a:rPr>
              <a:t>MoW</a:t>
            </a:r>
            <a:endParaRPr lang="en-US" sz="2400" dirty="0">
              <a:latin typeface="+mn-lt"/>
            </a:endParaRPr>
          </a:p>
          <a:p>
            <a:pPr marL="342900" lvl="0" indent="-342900">
              <a:buFont typeface="Arial" panose="020B0604020202020204" pitchFamily="34" charset="0"/>
              <a:buChar char="•"/>
            </a:pPr>
            <a:endParaRPr lang="en-US" sz="2400" dirty="0" smtClean="0">
              <a:latin typeface="+mn-lt"/>
            </a:endParaRPr>
          </a:p>
          <a:p>
            <a:pPr marL="342900" lvl="0" indent="-342900">
              <a:buFont typeface="Arial" panose="020B0604020202020204" pitchFamily="34" charset="0"/>
              <a:buChar char="•"/>
            </a:pPr>
            <a:r>
              <a:rPr lang="en-US" sz="2400" dirty="0" smtClean="0">
                <a:latin typeface="+mn-lt"/>
              </a:rPr>
              <a:t>Review </a:t>
            </a:r>
            <a:r>
              <a:rPr lang="en-US" sz="2400" dirty="0">
                <a:latin typeface="+mn-lt"/>
              </a:rPr>
              <a:t>of current FRA/DOT D&amp;A regulations</a:t>
            </a:r>
          </a:p>
          <a:p>
            <a:pPr marL="342900" lvl="0" indent="-342900">
              <a:buFont typeface="Arial" panose="020B0604020202020204" pitchFamily="34" charset="0"/>
              <a:buChar char="•"/>
            </a:pPr>
            <a:r>
              <a:rPr lang="en-US" sz="2400" dirty="0">
                <a:latin typeface="+mn-lt"/>
              </a:rPr>
              <a:t>Review of recent data related to substance abuse – nationwide</a:t>
            </a:r>
          </a:p>
          <a:p>
            <a:pPr marL="342900" indent="-342900">
              <a:buFont typeface="Arial" panose="020B0604020202020204" pitchFamily="34" charset="0"/>
              <a:buChar char="•"/>
            </a:pPr>
            <a:r>
              <a:rPr lang="en-US" sz="2400" dirty="0">
                <a:latin typeface="+mn-lt"/>
              </a:rPr>
              <a:t>Review of recent data related to substance abuse – rail industry specific </a:t>
            </a:r>
          </a:p>
          <a:p>
            <a:pPr marL="342900" indent="-342900">
              <a:buFont typeface="Arial" panose="020B0604020202020204" pitchFamily="34" charset="0"/>
              <a:buChar char="•"/>
            </a:pPr>
            <a:r>
              <a:rPr lang="en-US" sz="2400" dirty="0">
                <a:latin typeface="+mn-lt"/>
              </a:rPr>
              <a:t>Review of the state of play on testing and employee assistance programs </a:t>
            </a:r>
            <a:endParaRPr lang="en-US" sz="3000" dirty="0" smtClean="0">
              <a:solidFill>
                <a:prstClr val="black"/>
              </a:solidFill>
              <a:latin typeface="Calibri"/>
            </a:endParaRPr>
          </a:p>
          <a:p>
            <a:pPr marL="342900" lvl="0" indent="-342900">
              <a:buFont typeface="Arial" panose="020B0604020202020204" pitchFamily="34" charset="0"/>
              <a:buChar char="•"/>
            </a:pPr>
            <a:r>
              <a:rPr lang="en-US" sz="2400" dirty="0" smtClean="0">
                <a:solidFill>
                  <a:prstClr val="black"/>
                </a:solidFill>
                <a:latin typeface="Calibri"/>
              </a:rPr>
              <a:t>Questions</a:t>
            </a:r>
          </a:p>
          <a:p>
            <a:pPr marL="342900" lvl="0" indent="-342900">
              <a:buFont typeface="Arial" panose="020B0604020202020204" pitchFamily="34" charset="0"/>
              <a:buChar char="•"/>
            </a:pPr>
            <a:endParaRPr lang="en-US" sz="2400" i="1" dirty="0">
              <a:solidFill>
                <a:prstClr val="black"/>
              </a:solidFill>
              <a:latin typeface="Calibri"/>
            </a:endParaRPr>
          </a:p>
          <a:p>
            <a:pPr marL="342900" lvl="0" indent="-342900">
              <a:buFont typeface="Arial" panose="020B0604020202020204" pitchFamily="34" charset="0"/>
              <a:buChar char="•"/>
            </a:pPr>
            <a:endParaRPr lang="en-US" sz="2400" i="1" dirty="0" smtClean="0">
              <a:solidFill>
                <a:prstClr val="black"/>
              </a:solidFill>
              <a:latin typeface="Calibri"/>
            </a:endParaRPr>
          </a:p>
        </p:txBody>
      </p:sp>
      <p:sp>
        <p:nvSpPr>
          <p:cNvPr id="5" name="Title 1"/>
          <p:cNvSpPr txBox="1">
            <a:spLocks/>
          </p:cNvSpPr>
          <p:nvPr/>
        </p:nvSpPr>
        <p:spPr bwMode="auto">
          <a:xfrm>
            <a:off x="914400" y="304800"/>
            <a:ext cx="7315200" cy="609600"/>
          </a:xfrm>
          <a:prstGeom prst="rect">
            <a:avLst/>
          </a:prstGeom>
          <a:noFill/>
          <a:ln w="28575">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defRPr/>
            </a:pPr>
            <a:r>
              <a:rPr lang="en-US" altLang="en-US" sz="4600" dirty="0" smtClean="0">
                <a:solidFill>
                  <a:prstClr val="black"/>
                </a:solidFill>
              </a:rPr>
              <a:t>Agenda</a:t>
            </a:r>
            <a:endParaRPr lang="en-US" altLang="en-US" sz="4200" dirty="0" smtClean="0">
              <a:solidFill>
                <a:prstClr val="black"/>
              </a:solidFill>
              <a:cs typeface="Arial" charset="0"/>
            </a:endParaRPr>
          </a:p>
        </p:txBody>
      </p:sp>
      <p:cxnSp>
        <p:nvCxnSpPr>
          <p:cNvPr id="6" name="Straight Connector 5"/>
          <p:cNvCxnSpPr/>
          <p:nvPr/>
        </p:nvCxnSpPr>
        <p:spPr>
          <a:xfrm>
            <a:off x="1600200" y="990600"/>
            <a:ext cx="59436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22761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sz="4000" dirty="0" smtClean="0">
                <a:latin typeface="+mn-lt"/>
                <a:cs typeface="Times New Roman" panose="02020603050405020304" pitchFamily="18" charset="0"/>
              </a:rPr>
              <a:t>Part 219 Rewrite and Addition of Maintenance-of-Way Effective Dates</a:t>
            </a:r>
            <a:endParaRPr lang="en-US" sz="4000" dirty="0">
              <a:latin typeface="+mn-lt"/>
              <a:cs typeface="Times New Roman" panose="02020603050405020304" pitchFamily="18" charset="0"/>
            </a:endParaRPr>
          </a:p>
        </p:txBody>
      </p:sp>
      <p:sp>
        <p:nvSpPr>
          <p:cNvPr id="4" name="Subtitle 3"/>
          <p:cNvSpPr>
            <a:spLocks noGrp="1"/>
          </p:cNvSpPr>
          <p:nvPr>
            <p:ph idx="1"/>
          </p:nvPr>
        </p:nvSpPr>
        <p:spPr>
          <a:xfrm>
            <a:off x="304800" y="1600200"/>
            <a:ext cx="8610600" cy="4525963"/>
          </a:xfrm>
        </p:spPr>
        <p:txBody>
          <a:bodyPr>
            <a:normAutofit lnSpcReduction="10000"/>
          </a:bodyPr>
          <a:lstStyle/>
          <a:p>
            <a:r>
              <a:rPr lang="en-US" sz="3600" b="1" dirty="0" smtClean="0">
                <a:latin typeface="+mj-lt"/>
                <a:cs typeface="Times New Roman" panose="02020603050405020304" pitchFamily="18" charset="0"/>
              </a:rPr>
              <a:t>Published Date: Friday, June 10, 2016</a:t>
            </a:r>
          </a:p>
          <a:p>
            <a:pPr marL="0" indent="0" algn="l">
              <a:buNone/>
            </a:pPr>
            <a:endParaRPr lang="en-US" sz="1000" dirty="0" smtClean="0">
              <a:latin typeface="+mj-lt"/>
            </a:endParaRPr>
          </a:p>
          <a:p>
            <a:r>
              <a:rPr lang="en-US" sz="3600" b="1" dirty="0" smtClean="0">
                <a:latin typeface="+mj-lt"/>
                <a:cs typeface="Times New Roman" panose="02020603050405020304" pitchFamily="18" charset="0"/>
              </a:rPr>
              <a:t>Effective Date: June 12, 2017</a:t>
            </a:r>
          </a:p>
          <a:p>
            <a:pPr marL="457200" indent="-457200"/>
            <a:r>
              <a:rPr lang="en-US" sz="2600" dirty="0"/>
              <a:t>FRA-regulated D&amp;A Program for MOW employees </a:t>
            </a:r>
            <a:r>
              <a:rPr lang="en-US" sz="2600" dirty="0" smtClean="0"/>
              <a:t>and all other new provisions for covered service employees begins </a:t>
            </a:r>
            <a:r>
              <a:rPr lang="en-US" sz="2600" dirty="0"/>
              <a:t>June 12, </a:t>
            </a:r>
            <a:r>
              <a:rPr lang="en-US" sz="2600" dirty="0" smtClean="0"/>
              <a:t>2017.  Employers need to:</a:t>
            </a:r>
            <a:endParaRPr lang="en-US" sz="2600" dirty="0"/>
          </a:p>
          <a:p>
            <a:pPr marL="1314450" lvl="2" indent="-514350">
              <a:buFont typeface="+mj-lt"/>
              <a:buAutoNum type="arabicPeriod"/>
            </a:pPr>
            <a:r>
              <a:rPr lang="en-US" dirty="0"/>
              <a:t>Submit </a:t>
            </a:r>
            <a:r>
              <a:rPr lang="en-US" dirty="0" smtClean="0"/>
              <a:t>initial or amendment to FRA for </a:t>
            </a:r>
            <a:r>
              <a:rPr lang="en-US" dirty="0"/>
              <a:t>MOW </a:t>
            </a:r>
            <a:r>
              <a:rPr lang="en-US" dirty="0" smtClean="0"/>
              <a:t>coverage in the random </a:t>
            </a:r>
            <a:r>
              <a:rPr lang="en-US" dirty="0"/>
              <a:t>drug and alcohol plan and;</a:t>
            </a:r>
          </a:p>
          <a:p>
            <a:pPr marL="1314450" lvl="2" indent="-514350">
              <a:buFont typeface="+mj-lt"/>
              <a:buAutoNum type="arabicPeriod"/>
            </a:pPr>
            <a:r>
              <a:rPr lang="en-US" dirty="0"/>
              <a:t>Receive FRA </a:t>
            </a:r>
            <a:r>
              <a:rPr lang="en-US" dirty="0" smtClean="0"/>
              <a:t>approval of the plan in advance of the effective date;</a:t>
            </a:r>
          </a:p>
          <a:p>
            <a:pPr marL="1314450" lvl="2" indent="-514350">
              <a:buFont typeface="+mj-lt"/>
              <a:buAutoNum type="arabicPeriod"/>
            </a:pPr>
            <a:r>
              <a:rPr lang="en-US" dirty="0" smtClean="0"/>
              <a:t>Notify and train employees on changes</a:t>
            </a:r>
            <a:endParaRPr lang="en-US" dirty="0"/>
          </a:p>
          <a:p>
            <a:pPr marL="457200" indent="-457200" algn="l">
              <a:buFont typeface="Arial" panose="020B0604020202020204" pitchFamily="34" charset="0"/>
              <a:buChar char="•"/>
            </a:pPr>
            <a:endParaRPr lang="en-US" sz="3600" dirty="0"/>
          </a:p>
        </p:txBody>
      </p:sp>
    </p:spTree>
    <p:extLst>
      <p:ext uri="{BB962C8B-B14F-4D97-AF65-F5344CB8AC3E}">
        <p14:creationId xmlns:p14="http://schemas.microsoft.com/office/powerpoint/2010/main" val="15147164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a:t>
            </a:r>
            <a:r>
              <a:rPr lang="en-US" dirty="0" smtClean="0"/>
              <a:t>ignificant Differences – NPRM vs. FR</a:t>
            </a:r>
            <a:endParaRPr lang="en-US" dirty="0"/>
          </a:p>
        </p:txBody>
      </p:sp>
      <p:sp>
        <p:nvSpPr>
          <p:cNvPr id="3" name="Content Placeholder 2"/>
          <p:cNvSpPr>
            <a:spLocks noGrp="1"/>
          </p:cNvSpPr>
          <p:nvPr>
            <p:ph idx="1"/>
          </p:nvPr>
        </p:nvSpPr>
        <p:spPr>
          <a:xfrm>
            <a:off x="152400" y="1600200"/>
            <a:ext cx="8763000" cy="4648200"/>
          </a:xfrm>
        </p:spPr>
        <p:txBody>
          <a:bodyPr>
            <a:normAutofit/>
          </a:bodyPr>
          <a:lstStyle/>
          <a:p>
            <a:r>
              <a:rPr lang="en-US" sz="2800" dirty="0" smtClean="0"/>
              <a:t>The final rule contains two significant differences from FRA's July 28, 2014 Notice of Proposed Rulemaking (NPRM):</a:t>
            </a:r>
          </a:p>
          <a:p>
            <a:pPr marL="914400" lvl="1" indent="-514350">
              <a:buFont typeface="+mj-lt"/>
              <a:buAutoNum type="arabicPeriod"/>
            </a:pPr>
            <a:r>
              <a:rPr lang="en-US" sz="2400" dirty="0"/>
              <a:t>A</a:t>
            </a:r>
            <a:r>
              <a:rPr lang="en-US" sz="2400" dirty="0" smtClean="0"/>
              <a:t>dopts part 214's definition of “roadway worker” to define “MOW employee” under this part. </a:t>
            </a:r>
            <a:endParaRPr lang="en-US" sz="2400" dirty="0"/>
          </a:p>
          <a:p>
            <a:pPr marL="914400" lvl="1" indent="-514350">
              <a:buFont typeface="+mj-lt"/>
              <a:buAutoNum type="arabicPeriod"/>
            </a:pPr>
            <a:r>
              <a:rPr lang="en-US" sz="2400" dirty="0" smtClean="0"/>
              <a:t>FRA has withdrawn its proposed peer support requirements, subpart K contains a revised version of the troubled employee identification requirements previously in subpart E.</a:t>
            </a:r>
            <a:endParaRPr lang="en-US" sz="2400" dirty="0"/>
          </a:p>
        </p:txBody>
      </p:sp>
    </p:spTree>
    <p:extLst>
      <p:ext uri="{BB962C8B-B14F-4D97-AF65-F5344CB8AC3E}">
        <p14:creationId xmlns:p14="http://schemas.microsoft.com/office/powerpoint/2010/main" val="3579689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353"/>
            <a:ext cx="8229600" cy="962247"/>
          </a:xfrm>
        </p:spPr>
        <p:txBody>
          <a:bodyPr>
            <a:normAutofit/>
          </a:bodyPr>
          <a:lstStyle/>
          <a:p>
            <a:r>
              <a:rPr lang="en-US" sz="3200" dirty="0" smtClean="0"/>
              <a:t>Summary of Changes</a:t>
            </a:r>
            <a:endParaRPr lang="en-US" sz="3200" dirty="0"/>
          </a:p>
        </p:txBody>
      </p:sp>
      <p:sp>
        <p:nvSpPr>
          <p:cNvPr id="3" name="Content Placeholder 2"/>
          <p:cNvSpPr>
            <a:spLocks noGrp="1"/>
          </p:cNvSpPr>
          <p:nvPr>
            <p:ph idx="1"/>
          </p:nvPr>
        </p:nvSpPr>
        <p:spPr>
          <a:xfrm>
            <a:off x="202018" y="914400"/>
            <a:ext cx="8887047" cy="4373563"/>
          </a:xfrm>
        </p:spPr>
        <p:txBody>
          <a:bodyPr>
            <a:noAutofit/>
          </a:bodyPr>
          <a:lstStyle/>
          <a:p>
            <a:r>
              <a:rPr lang="en-US" sz="1800" dirty="0"/>
              <a:t>F</a:t>
            </a:r>
            <a:r>
              <a:rPr lang="en-US" sz="1800" dirty="0" smtClean="0"/>
              <a:t>irst major updating of Part 219 since its inception in 1985</a:t>
            </a:r>
          </a:p>
          <a:p>
            <a:r>
              <a:rPr lang="en-US" sz="1800" dirty="0" smtClean="0"/>
              <a:t>Adds Maintenance-of-Way (MOW) employees.  </a:t>
            </a:r>
          </a:p>
          <a:p>
            <a:r>
              <a:rPr lang="en-US" sz="1800" dirty="0" smtClean="0"/>
              <a:t>The Retrospective Regulatory Review Amendments are essentially </a:t>
            </a:r>
            <a:r>
              <a:rPr lang="en-US" sz="1800" dirty="0"/>
              <a:t>a re-write </a:t>
            </a:r>
            <a:r>
              <a:rPr lang="en-US" sz="1800" dirty="0" smtClean="0"/>
              <a:t>of Part </a:t>
            </a:r>
            <a:r>
              <a:rPr lang="en-US" sz="1800" dirty="0"/>
              <a:t>219 </a:t>
            </a:r>
            <a:r>
              <a:rPr lang="en-US" sz="1800" dirty="0" smtClean="0"/>
              <a:t>codifying  the Compliance Manual (2002) and subsequent letters of interpretation.</a:t>
            </a:r>
          </a:p>
          <a:p>
            <a:pPr marL="0" indent="0">
              <a:buNone/>
            </a:pPr>
            <a:endParaRPr lang="en-US" sz="1800" dirty="0"/>
          </a:p>
          <a:p>
            <a:r>
              <a:rPr lang="en-US" sz="1800" dirty="0" smtClean="0"/>
              <a:t>FRA found a disproportionately high level of positive test results among deceased MOW employees compared to covered service employees.</a:t>
            </a:r>
            <a:endParaRPr lang="en-US" sz="1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40" y="3810000"/>
            <a:ext cx="9039447" cy="165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76673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“Regulated Employee</a:t>
            </a:r>
            <a:r>
              <a:rPr lang="en-US" sz="3600" dirty="0"/>
              <a:t>” </a:t>
            </a:r>
            <a:r>
              <a:rPr lang="en-US" sz="3600" dirty="0" smtClean="0"/>
              <a:t>and Random Rates</a:t>
            </a:r>
            <a:endParaRPr lang="en-US" sz="3600" dirty="0"/>
          </a:p>
        </p:txBody>
      </p:sp>
      <p:sp>
        <p:nvSpPr>
          <p:cNvPr id="3" name="Content Placeholder 2"/>
          <p:cNvSpPr>
            <a:spLocks noGrp="1"/>
          </p:cNvSpPr>
          <p:nvPr>
            <p:ph idx="1"/>
          </p:nvPr>
        </p:nvSpPr>
        <p:spPr>
          <a:xfrm>
            <a:off x="457200" y="1676400"/>
            <a:ext cx="8229600" cy="4754563"/>
          </a:xfrm>
        </p:spPr>
        <p:txBody>
          <a:bodyPr>
            <a:normAutofit fontScale="70000" lnSpcReduction="20000"/>
          </a:bodyPr>
          <a:lstStyle/>
          <a:p>
            <a:pPr marL="0" indent="0">
              <a:buNone/>
            </a:pPr>
            <a:r>
              <a:rPr lang="en-US" dirty="0" smtClean="0"/>
              <a:t>Congress, in the Rail Safety Act of 2008 (RSIA), recognized the substance abuse problem among MOW employees by directing FRA to make them fully subject to the policies and protections of part 219.  FRA will introduce MOW employees to random drug and alcohol testing at the same initial minimum </a:t>
            </a:r>
            <a:r>
              <a:rPr lang="en-US" i="1" dirty="0" smtClean="0"/>
              <a:t>random</a:t>
            </a:r>
            <a:r>
              <a:rPr lang="en-US" dirty="0" smtClean="0"/>
              <a:t> testing rates it initially applied to covered service employees – 50% annual minimum for drugs; 25% for alcohol. </a:t>
            </a:r>
          </a:p>
          <a:p>
            <a:pPr marL="0" indent="0">
              <a:buNone/>
            </a:pPr>
            <a:endParaRPr lang="en-US" sz="1100" dirty="0"/>
          </a:p>
          <a:p>
            <a:pPr marL="0" indent="0">
              <a:buNone/>
            </a:pPr>
            <a:r>
              <a:rPr lang="en-US" dirty="0" smtClean="0"/>
              <a:t>A </a:t>
            </a:r>
            <a:r>
              <a:rPr lang="en-US" dirty="0"/>
              <a:t>railroad must therefore create and maintain a </a:t>
            </a:r>
            <a:r>
              <a:rPr lang="en-US" b="1" i="1" dirty="0"/>
              <a:t>separate</a:t>
            </a:r>
            <a:r>
              <a:rPr lang="en-US" dirty="0"/>
              <a:t> random testing pool for its MOW employees to allow these employees to be tested at their own minimum random testing rates</a:t>
            </a:r>
            <a:r>
              <a:rPr lang="en-US" dirty="0" smtClean="0"/>
              <a:t>.</a:t>
            </a:r>
          </a:p>
          <a:p>
            <a:pPr marL="0" indent="0">
              <a:buNone/>
            </a:pPr>
            <a:endParaRPr lang="en-US" sz="1100" dirty="0"/>
          </a:p>
          <a:p>
            <a:pPr marL="0" indent="0">
              <a:buNone/>
            </a:pPr>
            <a:r>
              <a:rPr lang="en-US" dirty="0" smtClean="0"/>
              <a:t>FRA is also adding a new definition, “regulated employee,” to encompass both HOS/covered service and MOW employees.</a:t>
            </a:r>
            <a:endParaRPr lang="en-US" dirty="0"/>
          </a:p>
        </p:txBody>
      </p:sp>
    </p:spTree>
    <p:extLst>
      <p:ext uri="{BB962C8B-B14F-4D97-AF65-F5344CB8AC3E}">
        <p14:creationId xmlns:p14="http://schemas.microsoft.com/office/powerpoint/2010/main" val="8004342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Adding “Regulated Employee”</a:t>
            </a:r>
            <a:endParaRPr lang="en-US" sz="3600" dirty="0"/>
          </a:p>
        </p:txBody>
      </p:sp>
      <p:sp>
        <p:nvSpPr>
          <p:cNvPr id="3" name="Content Placeholder 2"/>
          <p:cNvSpPr>
            <a:spLocks noGrp="1"/>
          </p:cNvSpPr>
          <p:nvPr>
            <p:ph idx="1"/>
          </p:nvPr>
        </p:nvSpPr>
        <p:spPr/>
        <p:txBody>
          <a:bodyPr>
            <a:normAutofit/>
          </a:bodyPr>
          <a:lstStyle/>
          <a:p>
            <a:r>
              <a:rPr lang="en-US" sz="2400" dirty="0" smtClean="0"/>
              <a:t>Part 219 will be applicable to those employees who </a:t>
            </a:r>
            <a:r>
              <a:rPr lang="en-US" sz="2400" i="1" dirty="0" smtClean="0"/>
              <a:t>directly</a:t>
            </a:r>
            <a:r>
              <a:rPr lang="en-US" sz="2400" dirty="0" smtClean="0"/>
              <a:t> perform MOW activities for them, but also the roles and responsibilities of </a:t>
            </a:r>
            <a:r>
              <a:rPr lang="en-US" sz="2400" i="1" dirty="0" smtClean="0"/>
              <a:t>contractors</a:t>
            </a:r>
            <a:r>
              <a:rPr lang="en-US" sz="2400" dirty="0" smtClean="0"/>
              <a:t> and </a:t>
            </a:r>
            <a:r>
              <a:rPr lang="en-US" sz="2400" i="1" dirty="0" smtClean="0"/>
              <a:t>subcontractors</a:t>
            </a:r>
            <a:r>
              <a:rPr lang="en-US" sz="2400" dirty="0" smtClean="0"/>
              <a:t> who provide MOW services to railroads.</a:t>
            </a:r>
          </a:p>
          <a:p>
            <a:endParaRPr lang="en-US" sz="2400" dirty="0" smtClean="0"/>
          </a:p>
          <a:p>
            <a:r>
              <a:rPr lang="en-US" sz="2400" dirty="0" smtClean="0"/>
              <a:t>As has been its practice, FRA is holding railroads, contractors, and subcontractors equally responsible for ensuring that their employees who perform MOW activities are in compliance with the requirements of this rule.</a:t>
            </a:r>
            <a:endParaRPr lang="en-US" sz="2400" dirty="0"/>
          </a:p>
        </p:txBody>
      </p:sp>
    </p:spTree>
    <p:extLst>
      <p:ext uri="{BB962C8B-B14F-4D97-AF65-F5344CB8AC3E}">
        <p14:creationId xmlns:p14="http://schemas.microsoft.com/office/powerpoint/2010/main" val="2618488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10600" cy="715962"/>
          </a:xfrm>
        </p:spPr>
        <p:txBody>
          <a:bodyPr>
            <a:noAutofit/>
          </a:bodyPr>
          <a:lstStyle/>
          <a:p>
            <a:r>
              <a:rPr lang="en-US" sz="3600" dirty="0" smtClean="0"/>
              <a:t>Partial Compliance - Small Railroad Exception</a:t>
            </a:r>
            <a:endParaRPr lang="en-US" sz="3600" dirty="0"/>
          </a:p>
        </p:txBody>
      </p:sp>
      <p:sp>
        <p:nvSpPr>
          <p:cNvPr id="3" name="Content Placeholder 2"/>
          <p:cNvSpPr>
            <a:spLocks noGrp="1"/>
          </p:cNvSpPr>
          <p:nvPr>
            <p:ph idx="1"/>
          </p:nvPr>
        </p:nvSpPr>
        <p:spPr>
          <a:xfrm>
            <a:off x="381000" y="1066800"/>
            <a:ext cx="8229600" cy="4800600"/>
          </a:xfrm>
        </p:spPr>
        <p:txBody>
          <a:bodyPr>
            <a:normAutofit fontScale="92500" lnSpcReduction="20000"/>
          </a:bodyPr>
          <a:lstStyle/>
          <a:p>
            <a:pPr marL="0" indent="0">
              <a:buNone/>
            </a:pPr>
            <a:r>
              <a:rPr lang="en-US" sz="2400" dirty="0" smtClean="0"/>
              <a:t>Previously, a small or partial compliance railroad only needed to perform post-accident testing in Subpart C qualifying accidents.</a:t>
            </a:r>
          </a:p>
          <a:p>
            <a:pPr marL="0" indent="0">
              <a:buNone/>
            </a:pPr>
            <a:endParaRPr lang="en-US" sz="600" dirty="0" smtClean="0"/>
          </a:p>
          <a:p>
            <a:pPr marL="0" indent="0">
              <a:buNone/>
            </a:pPr>
            <a:r>
              <a:rPr lang="en-US" sz="2400" dirty="0" smtClean="0"/>
              <a:t>The new part 219.3(c) Small </a:t>
            </a:r>
            <a:r>
              <a:rPr lang="en-US" sz="2400" dirty="0"/>
              <a:t>railroad </a:t>
            </a:r>
            <a:r>
              <a:rPr lang="en-US" sz="2400" dirty="0" smtClean="0"/>
              <a:t>exception</a:t>
            </a:r>
            <a:r>
              <a:rPr lang="en-US" sz="2400" dirty="0"/>
              <a:t> </a:t>
            </a:r>
            <a:r>
              <a:rPr lang="en-US" sz="2400" dirty="0" smtClean="0"/>
              <a:t>now excludes only Subparts </a:t>
            </a:r>
            <a:r>
              <a:rPr lang="en-US" sz="2400" dirty="0"/>
              <a:t>E </a:t>
            </a:r>
            <a:r>
              <a:rPr lang="en-US" sz="2400" dirty="0" smtClean="0"/>
              <a:t>(reasonable cause) and </a:t>
            </a:r>
            <a:r>
              <a:rPr lang="en-US" sz="2400" dirty="0"/>
              <a:t>G </a:t>
            </a:r>
            <a:r>
              <a:rPr lang="en-US" sz="2400" dirty="0" smtClean="0"/>
              <a:t>(random) and </a:t>
            </a:r>
            <a:r>
              <a:rPr lang="en-US" sz="2400" dirty="0"/>
              <a:t>a small railroad may </a:t>
            </a:r>
            <a:r>
              <a:rPr lang="en-US" sz="2400" dirty="0" smtClean="0"/>
              <a:t>not perform </a:t>
            </a:r>
            <a:r>
              <a:rPr lang="en-US" sz="2400" i="1" dirty="0"/>
              <a:t>Federal</a:t>
            </a:r>
            <a:r>
              <a:rPr lang="en-US" sz="2400" dirty="0"/>
              <a:t> alcohol and drug testing authorized by these subparts. </a:t>
            </a:r>
            <a:r>
              <a:rPr lang="en-US" sz="2400" dirty="0" smtClean="0"/>
              <a:t> A small railroad remains a </a:t>
            </a:r>
            <a:r>
              <a:rPr lang="en-US" sz="2400" dirty="0"/>
              <a:t>railroad that</a:t>
            </a:r>
            <a:r>
              <a:rPr lang="en-US" sz="2400" dirty="0" smtClean="0"/>
              <a:t>:</a:t>
            </a:r>
          </a:p>
          <a:p>
            <a:pPr marL="0" indent="0">
              <a:buNone/>
            </a:pPr>
            <a:endParaRPr lang="en-US" sz="900" dirty="0"/>
          </a:p>
          <a:p>
            <a:pPr marL="514350" indent="-514350">
              <a:buFont typeface="+mj-lt"/>
              <a:buAutoNum type="arabicPeriod"/>
            </a:pPr>
            <a:r>
              <a:rPr lang="en-US" sz="2200" dirty="0" smtClean="0"/>
              <a:t>Has </a:t>
            </a:r>
            <a:r>
              <a:rPr lang="en-US" sz="2200" dirty="0"/>
              <a:t>a total of 15 or fewer employees who are covered by the hours of service </a:t>
            </a:r>
            <a:r>
              <a:rPr lang="en-US" sz="2200" dirty="0" smtClean="0"/>
              <a:t>laws (MOW is not HOS-does not count), and</a:t>
            </a:r>
          </a:p>
          <a:p>
            <a:pPr marL="514350" indent="-514350">
              <a:buFont typeface="+mj-lt"/>
              <a:buAutoNum type="arabicPeriod"/>
            </a:pPr>
            <a:r>
              <a:rPr lang="en-US" sz="2200" dirty="0" smtClean="0"/>
              <a:t>Does </a:t>
            </a:r>
            <a:r>
              <a:rPr lang="en-US" sz="2200" dirty="0"/>
              <a:t>not have joint operations, as defined in § 219.5, with another railroad that operates in the United States, except </a:t>
            </a:r>
            <a:r>
              <a:rPr lang="en-US" sz="2200" dirty="0" smtClean="0"/>
              <a:t>as necessary </a:t>
            </a:r>
            <a:r>
              <a:rPr lang="en-US" sz="2200" dirty="0"/>
              <a:t>for purposes of interchange</a:t>
            </a:r>
            <a:r>
              <a:rPr lang="en-US" sz="2200" dirty="0" smtClean="0"/>
              <a:t>.</a:t>
            </a:r>
          </a:p>
          <a:p>
            <a:pPr marL="514350" indent="-514350">
              <a:buFont typeface="+mj-lt"/>
              <a:buAutoNum type="arabicPeriod"/>
            </a:pPr>
            <a:endParaRPr lang="en-US" sz="1500" dirty="0" smtClean="0"/>
          </a:p>
          <a:p>
            <a:pPr marL="0" indent="0">
              <a:buNone/>
            </a:pPr>
            <a:r>
              <a:rPr lang="en-US" sz="2000" dirty="0"/>
              <a:t>A </a:t>
            </a:r>
            <a:r>
              <a:rPr lang="en-US" sz="2000" dirty="0" smtClean="0"/>
              <a:t>MOW contractor that works exclusively </a:t>
            </a:r>
            <a:r>
              <a:rPr lang="en-US" sz="2000" dirty="0"/>
              <a:t>for small railroads also qualifies for the small railroad exception (i.e., is excepted from the requirements of subparts E and G of this part).  A contractor is </a:t>
            </a:r>
            <a:r>
              <a:rPr lang="en-US" sz="2000" i="1" dirty="0"/>
              <a:t>not excepted </a:t>
            </a:r>
            <a:r>
              <a:rPr lang="en-US" sz="2000" dirty="0"/>
              <a:t>if it performs MOW activities for </a:t>
            </a:r>
            <a:r>
              <a:rPr lang="en-US" sz="2000" i="1" dirty="0"/>
              <a:t>at least one full compliance railroad</a:t>
            </a:r>
            <a:r>
              <a:rPr lang="en-US" sz="2000" dirty="0"/>
              <a:t>.</a:t>
            </a:r>
          </a:p>
          <a:p>
            <a:pPr marL="0" indent="0">
              <a:buNone/>
            </a:pPr>
            <a:endParaRPr lang="en-US" sz="2200" dirty="0"/>
          </a:p>
        </p:txBody>
      </p:sp>
    </p:spTree>
    <p:extLst>
      <p:ext uri="{BB962C8B-B14F-4D97-AF65-F5344CB8AC3E}">
        <p14:creationId xmlns:p14="http://schemas.microsoft.com/office/powerpoint/2010/main" val="4406614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a:t>
            </a:r>
            <a:r>
              <a:rPr lang="en-US" dirty="0"/>
              <a:t>Definitions</a:t>
            </a:r>
          </a:p>
        </p:txBody>
      </p:sp>
      <p:sp>
        <p:nvSpPr>
          <p:cNvPr id="3" name="Content Placeholder 2"/>
          <p:cNvSpPr>
            <a:spLocks noGrp="1"/>
          </p:cNvSpPr>
          <p:nvPr>
            <p:ph idx="1"/>
          </p:nvPr>
        </p:nvSpPr>
        <p:spPr>
          <a:xfrm>
            <a:off x="457200" y="1371600"/>
            <a:ext cx="8229600" cy="4525963"/>
          </a:xfrm>
        </p:spPr>
        <p:txBody>
          <a:bodyPr>
            <a:normAutofit lnSpcReduction="10000"/>
          </a:bodyPr>
          <a:lstStyle/>
          <a:p>
            <a:pPr marL="0" indent="0">
              <a:buNone/>
            </a:pPr>
            <a:r>
              <a:rPr lang="en-US" sz="2800" dirty="0" smtClean="0"/>
              <a:t>In general, there are three new categories of definitions:</a:t>
            </a:r>
          </a:p>
          <a:p>
            <a:pPr marL="514350" indent="-514350">
              <a:buFont typeface="+mj-lt"/>
              <a:buAutoNum type="arabicPeriod"/>
            </a:pPr>
            <a:r>
              <a:rPr lang="en-US" sz="2800" dirty="0"/>
              <a:t>D</a:t>
            </a:r>
            <a:r>
              <a:rPr lang="en-US" sz="2800" dirty="0" smtClean="0"/>
              <a:t>efinitions in other FRA rules applicable to Part 219 that have developed since the original Part 219 came into effect in the late 80’s</a:t>
            </a:r>
          </a:p>
          <a:p>
            <a:pPr marL="514350" indent="-514350">
              <a:buFont typeface="+mj-lt"/>
              <a:buAutoNum type="arabicPeriod"/>
            </a:pPr>
            <a:r>
              <a:rPr lang="en-US" sz="2800" dirty="0"/>
              <a:t>Definitions in other FRA rules </a:t>
            </a:r>
            <a:r>
              <a:rPr lang="en-US" sz="2800" dirty="0" smtClean="0"/>
              <a:t>now applicable </a:t>
            </a:r>
            <a:r>
              <a:rPr lang="en-US" sz="2800" dirty="0"/>
              <a:t>to Part 219 </a:t>
            </a:r>
            <a:r>
              <a:rPr lang="en-US" sz="2800" dirty="0" smtClean="0"/>
              <a:t>since </a:t>
            </a:r>
            <a:r>
              <a:rPr lang="en-US" sz="2800" dirty="0"/>
              <a:t>MOW has been added as a regulated service</a:t>
            </a:r>
          </a:p>
          <a:p>
            <a:pPr marL="514350" indent="-514350">
              <a:buFont typeface="+mj-lt"/>
              <a:buAutoNum type="arabicPeriod"/>
            </a:pPr>
            <a:r>
              <a:rPr lang="en-US" sz="2800" dirty="0" smtClean="0"/>
              <a:t>Definitions of elements of the original Part 219 that were refined through later interpretation.</a:t>
            </a:r>
          </a:p>
          <a:p>
            <a:pPr marL="0" indent="0">
              <a:buNone/>
            </a:pPr>
            <a:endParaRPr lang="en-US" sz="800" u="sng" dirty="0" smtClean="0"/>
          </a:p>
          <a:p>
            <a:endParaRPr lang="en-US" sz="800" dirty="0" smtClean="0"/>
          </a:p>
        </p:txBody>
      </p:sp>
    </p:spTree>
    <p:extLst>
      <p:ext uri="{BB962C8B-B14F-4D97-AF65-F5344CB8AC3E}">
        <p14:creationId xmlns:p14="http://schemas.microsoft.com/office/powerpoint/2010/main" val="27099939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534400" cy="884238"/>
          </a:xfrm>
        </p:spPr>
        <p:txBody>
          <a:bodyPr>
            <a:normAutofit fontScale="90000"/>
          </a:bodyPr>
          <a:lstStyle/>
          <a:p>
            <a:r>
              <a:rPr lang="en-US" sz="2700" dirty="0"/>
              <a:t>Definitions in other FRA rules applicable to Part 219 that have developed since the original Part 219 came into </a:t>
            </a:r>
            <a:r>
              <a:rPr lang="en-US" sz="2700" dirty="0" smtClean="0"/>
              <a:t>effect</a:t>
            </a:r>
            <a:r>
              <a:rPr lang="en-US" dirty="0"/>
              <a:t/>
            </a:r>
            <a:br>
              <a:rPr lang="en-US" dirty="0"/>
            </a:br>
            <a:endParaRPr lang="en-US" dirty="0"/>
          </a:p>
        </p:txBody>
      </p:sp>
      <p:sp>
        <p:nvSpPr>
          <p:cNvPr id="3" name="Content Placeholder 2"/>
          <p:cNvSpPr>
            <a:spLocks noGrp="1"/>
          </p:cNvSpPr>
          <p:nvPr>
            <p:ph idx="1"/>
          </p:nvPr>
        </p:nvSpPr>
        <p:spPr>
          <a:xfrm>
            <a:off x="457200" y="1066800"/>
            <a:ext cx="8458200" cy="5059363"/>
          </a:xfrm>
        </p:spPr>
        <p:txBody>
          <a:bodyPr>
            <a:normAutofit/>
          </a:bodyPr>
          <a:lstStyle/>
          <a:p>
            <a:r>
              <a:rPr lang="en-US" sz="2000" dirty="0" smtClean="0"/>
              <a:t>Examples:</a:t>
            </a:r>
          </a:p>
          <a:p>
            <a:pPr lvl="1"/>
            <a:r>
              <a:rPr lang="en-US" sz="1800" u="sng" dirty="0"/>
              <a:t>Drug and Alcohol Counselor or DAC </a:t>
            </a:r>
            <a:r>
              <a:rPr lang="en-US" sz="1800" dirty="0"/>
              <a:t>- FRA is adopting this part's definition for “Drug and Alcohol Counselor” or “DAC” from § 242.7 of its conductor certification rule.  DAC replaces EAP and “substance abuse professional” in current Part 219</a:t>
            </a:r>
            <a:r>
              <a:rPr lang="en-US" sz="1800" dirty="0" smtClean="0"/>
              <a:t>.</a:t>
            </a:r>
          </a:p>
          <a:p>
            <a:pPr lvl="1"/>
            <a:endParaRPr lang="en-US" sz="1800" dirty="0" smtClean="0"/>
          </a:p>
          <a:p>
            <a:pPr lvl="1"/>
            <a:r>
              <a:rPr lang="en-US" sz="1800" u="sng" dirty="0"/>
              <a:t>DOT Safety-Sensitive Duty or DOT Safety-Sensitive Function </a:t>
            </a:r>
            <a:r>
              <a:rPr lang="en-US" sz="1800" dirty="0"/>
              <a:t>- The performance of a “DOT safety-sensitive duty” or “DOT safety-sensitive function” makes a person subject to the drug testing and/or alcohol testing requirements of a DOT </a:t>
            </a:r>
            <a:r>
              <a:rPr lang="en-US" sz="1800" dirty="0" smtClean="0"/>
              <a:t>agency from Part 40.3 </a:t>
            </a:r>
            <a:r>
              <a:rPr lang="en-US" sz="1800" i="1" dirty="0" smtClean="0"/>
              <a:t>employee</a:t>
            </a:r>
            <a:r>
              <a:rPr lang="en-US" sz="1800" dirty="0" smtClean="0"/>
              <a:t> definition.   The </a:t>
            </a:r>
            <a:r>
              <a:rPr lang="en-US" sz="1800" dirty="0"/>
              <a:t>performance of regulated service (MOW) is a DOT safety-sensitive duty or function under this part</a:t>
            </a:r>
            <a:r>
              <a:rPr lang="en-US" sz="1800" dirty="0" smtClean="0"/>
              <a:t>.</a:t>
            </a:r>
          </a:p>
          <a:p>
            <a:pPr lvl="1"/>
            <a:endParaRPr lang="en-US" sz="1800" dirty="0" smtClean="0"/>
          </a:p>
          <a:p>
            <a:pPr lvl="1"/>
            <a:r>
              <a:rPr lang="en-US" sz="1800" u="sng" dirty="0"/>
              <a:t>Highway-Rail Grade </a:t>
            </a:r>
            <a:r>
              <a:rPr lang="en-US" sz="1800" u="sng" dirty="0" smtClean="0"/>
              <a:t>Crossing </a:t>
            </a:r>
            <a:r>
              <a:rPr lang="en-US" sz="1800" dirty="0"/>
              <a:t>- FRA is adopting the definition of “highway-rail grade crossing” found in § 225.5 of its accident and incident reporting regulation, which includes all crossing locations within industry and rail yards, ports, and dock areas.</a:t>
            </a:r>
          </a:p>
          <a:p>
            <a:pPr lvl="1"/>
            <a:endParaRPr lang="en-US" sz="1800" dirty="0" smtClean="0"/>
          </a:p>
          <a:p>
            <a:pPr lvl="1"/>
            <a:endParaRPr lang="en-US" sz="1800" dirty="0"/>
          </a:p>
          <a:p>
            <a:pPr lvl="1"/>
            <a:endParaRPr lang="en-US" sz="2000" dirty="0" smtClean="0"/>
          </a:p>
          <a:p>
            <a:pPr lvl="1"/>
            <a:endParaRPr lang="en-US" sz="2000" dirty="0"/>
          </a:p>
          <a:p>
            <a:pPr lvl="1"/>
            <a:endParaRPr lang="en-US" dirty="0"/>
          </a:p>
        </p:txBody>
      </p:sp>
    </p:spTree>
    <p:extLst>
      <p:ext uri="{BB962C8B-B14F-4D97-AF65-F5344CB8AC3E}">
        <p14:creationId xmlns:p14="http://schemas.microsoft.com/office/powerpoint/2010/main" val="2754537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Definitions in other FRA rules applicable to Part 219 now that MOW has been added as a regulated service</a:t>
            </a:r>
            <a:br>
              <a:rPr lang="en-US" sz="2800" dirty="0"/>
            </a:br>
            <a:endParaRPr lang="en-US" sz="2800" dirty="0"/>
          </a:p>
        </p:txBody>
      </p:sp>
      <p:sp>
        <p:nvSpPr>
          <p:cNvPr id="3" name="Content Placeholder 2"/>
          <p:cNvSpPr>
            <a:spLocks noGrp="1"/>
          </p:cNvSpPr>
          <p:nvPr>
            <p:ph idx="1"/>
          </p:nvPr>
        </p:nvSpPr>
        <p:spPr>
          <a:xfrm>
            <a:off x="533400" y="1295400"/>
            <a:ext cx="8305800" cy="4953000"/>
          </a:xfrm>
        </p:spPr>
        <p:txBody>
          <a:bodyPr>
            <a:normAutofit lnSpcReduction="10000"/>
          </a:bodyPr>
          <a:lstStyle/>
          <a:p>
            <a:pPr marL="0" indent="0">
              <a:buNone/>
            </a:pPr>
            <a:r>
              <a:rPr lang="en-US" sz="1800" u="sng" dirty="0" smtClean="0"/>
              <a:t>Examples:</a:t>
            </a:r>
          </a:p>
          <a:p>
            <a:r>
              <a:rPr lang="en-US" sz="1800" u="sng" dirty="0" smtClean="0"/>
              <a:t>Flagman </a:t>
            </a:r>
            <a:r>
              <a:rPr lang="en-US" sz="1800" u="sng" dirty="0"/>
              <a:t>or Flagger</a:t>
            </a:r>
            <a:r>
              <a:rPr lang="en-US" sz="1800" dirty="0"/>
              <a:t> - FRA is adopting its proposal to define a “flagman” (also known as a “flagger”) and “watchman/lookout” in § 219.5 as those terms are currently defined in § </a:t>
            </a:r>
            <a:r>
              <a:rPr lang="en-US" sz="1800" dirty="0" smtClean="0"/>
              <a:t>214.7</a:t>
            </a:r>
          </a:p>
          <a:p>
            <a:endParaRPr lang="en-US" sz="1800" dirty="0" smtClean="0"/>
          </a:p>
          <a:p>
            <a:r>
              <a:rPr lang="en-US" sz="1800" u="sng" dirty="0"/>
              <a:t>On-Track or Fouling Equipment </a:t>
            </a:r>
            <a:r>
              <a:rPr lang="en-US" sz="1800" dirty="0"/>
              <a:t>- This new definition includes any railroad equipment positioned on or over the rails or fouling a track</a:t>
            </a:r>
            <a:r>
              <a:rPr lang="en-US" sz="1800" dirty="0" smtClean="0"/>
              <a:t>.</a:t>
            </a:r>
          </a:p>
          <a:p>
            <a:endParaRPr lang="en-US" sz="1800" dirty="0"/>
          </a:p>
          <a:p>
            <a:r>
              <a:rPr lang="en-US" sz="1800" u="sng" dirty="0"/>
              <a:t>Other Impact Accident </a:t>
            </a:r>
            <a:r>
              <a:rPr lang="en-US" sz="1800" dirty="0"/>
              <a:t>- An “other impact accident” includes any accident/incident involving contact between on-track or fouling equipment that is not otherwise classified as another type of collision (e.g., a head-on collision, rear-end collision, side collision, raking collision, or derailment collision). This new definition also includes an impact in which a single car or cut of cars is damaged during operations involving switching, train makeup, setting out, etc</a:t>
            </a:r>
            <a:r>
              <a:rPr lang="en-US" sz="1800" dirty="0" smtClean="0"/>
              <a:t>.</a:t>
            </a:r>
          </a:p>
          <a:p>
            <a:endParaRPr lang="en-US" sz="1800" dirty="0" smtClean="0"/>
          </a:p>
          <a:p>
            <a:r>
              <a:rPr lang="en-US" sz="1800" b="1" u="sng" dirty="0"/>
              <a:t>Watchman/Lookout</a:t>
            </a:r>
            <a:r>
              <a:rPr lang="en-US" sz="1800" dirty="0"/>
              <a:t> - This definition is identical to that in § 214.7, subpart C of part 214, roadway worker protection.</a:t>
            </a:r>
          </a:p>
          <a:p>
            <a:endParaRPr lang="en-US" sz="1800" dirty="0"/>
          </a:p>
          <a:p>
            <a:endParaRPr lang="en-US" sz="1800" dirty="0"/>
          </a:p>
        </p:txBody>
      </p:sp>
    </p:spTree>
    <p:extLst>
      <p:ext uri="{BB962C8B-B14F-4D97-AF65-F5344CB8AC3E}">
        <p14:creationId xmlns:p14="http://schemas.microsoft.com/office/powerpoint/2010/main" val="2340298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84238"/>
          </a:xfrm>
        </p:spPr>
        <p:txBody>
          <a:bodyPr>
            <a:normAutofit fontScale="90000"/>
          </a:bodyPr>
          <a:lstStyle/>
          <a:p>
            <a:r>
              <a:rPr lang="en-US" sz="3100" dirty="0"/>
              <a:t>Definitions of elements of the original Part 219 that were refined through later interpretation.</a:t>
            </a:r>
            <a:r>
              <a:rPr lang="en-US" dirty="0"/>
              <a:t/>
            </a:r>
            <a:br>
              <a:rPr lang="en-US" dirty="0"/>
            </a:br>
            <a:endParaRPr lang="en-US" dirty="0"/>
          </a:p>
        </p:txBody>
      </p:sp>
      <p:sp>
        <p:nvSpPr>
          <p:cNvPr id="3" name="Content Placeholder 2"/>
          <p:cNvSpPr>
            <a:spLocks noGrp="1"/>
          </p:cNvSpPr>
          <p:nvPr>
            <p:ph idx="1"/>
          </p:nvPr>
        </p:nvSpPr>
        <p:spPr>
          <a:xfrm>
            <a:off x="457200" y="1219200"/>
            <a:ext cx="8458200" cy="4953000"/>
          </a:xfrm>
        </p:spPr>
        <p:txBody>
          <a:bodyPr>
            <a:normAutofit fontScale="92500" lnSpcReduction="10000"/>
          </a:bodyPr>
          <a:lstStyle/>
          <a:p>
            <a:pPr marL="0" indent="0">
              <a:buNone/>
            </a:pPr>
            <a:r>
              <a:rPr lang="en-US" sz="1700" u="sng" dirty="0" smtClean="0"/>
              <a:t>Examples:</a:t>
            </a:r>
          </a:p>
          <a:p>
            <a:r>
              <a:rPr lang="en-US" sz="1700" u="sng" dirty="0" smtClean="0"/>
              <a:t>Employee</a:t>
            </a:r>
            <a:r>
              <a:rPr lang="en-US" sz="1700" dirty="0" smtClean="0"/>
              <a:t> </a:t>
            </a:r>
            <a:r>
              <a:rPr lang="en-US" sz="1700" dirty="0"/>
              <a:t>- An “employee” is any person, including a volunteer, and a </a:t>
            </a:r>
            <a:r>
              <a:rPr lang="en-US" sz="1700" i="1" dirty="0"/>
              <a:t>probationary</a:t>
            </a:r>
            <a:r>
              <a:rPr lang="en-US" sz="1700" dirty="0"/>
              <a:t> employee, who performs activities for a railroad or a contractor to a railroad</a:t>
            </a:r>
            <a:r>
              <a:rPr lang="en-US" sz="1700" dirty="0" smtClean="0"/>
              <a:t>.</a:t>
            </a:r>
          </a:p>
          <a:p>
            <a:endParaRPr lang="en-US" sz="900" dirty="0" smtClean="0"/>
          </a:p>
          <a:p>
            <a:r>
              <a:rPr lang="en-US" sz="1700" u="sng" dirty="0"/>
              <a:t>Evacuation </a:t>
            </a:r>
            <a:r>
              <a:rPr lang="en-US" sz="1700" dirty="0"/>
              <a:t>- Under § 219.201(a)(1)(ii)(A), one of the criteria for a “major train accident” requiring PAT testing is an evacuation. </a:t>
            </a:r>
            <a:r>
              <a:rPr lang="en-US" sz="1700" dirty="0" smtClean="0"/>
              <a:t> To </a:t>
            </a:r>
            <a:r>
              <a:rPr lang="en-US" sz="1700" dirty="0"/>
              <a:t>qualify as an evacuation, an event must involve the relocation of at least one person (not a railroad employee) to a safe area to avoid exposure to a </a:t>
            </a:r>
            <a:r>
              <a:rPr lang="en-US" sz="1700" dirty="0" err="1"/>
              <a:t>HazMat</a:t>
            </a:r>
            <a:r>
              <a:rPr lang="en-US" sz="1700" dirty="0"/>
              <a:t> release; ordered by local authorities (mandatory or voluntary). </a:t>
            </a:r>
            <a:r>
              <a:rPr lang="en-US" sz="1700" dirty="0" smtClean="0"/>
              <a:t> This </a:t>
            </a:r>
            <a:r>
              <a:rPr lang="en-US" sz="1700" dirty="0"/>
              <a:t>definition does not </a:t>
            </a:r>
            <a:r>
              <a:rPr lang="en-US" sz="1700" dirty="0" smtClean="0"/>
              <a:t>include simply the closure </a:t>
            </a:r>
            <a:r>
              <a:rPr lang="en-US" sz="1700" dirty="0"/>
              <a:t>of public roadways for </a:t>
            </a:r>
            <a:r>
              <a:rPr lang="en-US" sz="1700" dirty="0" err="1"/>
              <a:t>HazMat</a:t>
            </a:r>
            <a:r>
              <a:rPr lang="en-US" sz="1700" dirty="0"/>
              <a:t> spill containment, unless that closure was accompanied by an evacuation order</a:t>
            </a:r>
            <a:r>
              <a:rPr lang="en-US" sz="1700" dirty="0" smtClean="0"/>
              <a:t>.</a:t>
            </a:r>
          </a:p>
          <a:p>
            <a:pPr marL="0" indent="0">
              <a:buNone/>
            </a:pPr>
            <a:endParaRPr lang="en-US" sz="900" dirty="0"/>
          </a:p>
          <a:p>
            <a:r>
              <a:rPr lang="en-US" sz="1700" u="sng" dirty="0"/>
              <a:t>Raking Collision </a:t>
            </a:r>
            <a:r>
              <a:rPr lang="en-US" sz="1700" dirty="0"/>
              <a:t>- As newly defined, a “raking collision” occurs when there is a collision between parts, with the lading of a train on an adjacent track, or with a structure such as a bridge.  A collision that occurs at a turnout is not a raking </a:t>
            </a:r>
            <a:r>
              <a:rPr lang="en-US" sz="1700" dirty="0" smtClean="0"/>
              <a:t>collision</a:t>
            </a:r>
          </a:p>
          <a:p>
            <a:endParaRPr lang="en-US" sz="900" dirty="0" smtClean="0"/>
          </a:p>
          <a:p>
            <a:r>
              <a:rPr lang="en-US" sz="1700" u="sng" dirty="0" smtClean="0"/>
              <a:t>Railroad </a:t>
            </a:r>
            <a:r>
              <a:rPr lang="en-US" sz="1700" u="sng" dirty="0"/>
              <a:t>Property Damage or Damage to Railroad Property </a:t>
            </a:r>
            <a:r>
              <a:rPr lang="en-US" sz="1700" dirty="0"/>
              <a:t>- </a:t>
            </a:r>
            <a:r>
              <a:rPr lang="en-US" sz="1700" dirty="0" smtClean="0"/>
              <a:t>As </a:t>
            </a:r>
            <a:r>
              <a:rPr lang="en-US" sz="1700" dirty="0"/>
              <a:t>proposed, the amended definition of “railroad property damage or damage to railroad property” means damage to railroad property, including damage to on-track equipment, signals, track, track structure, or roadbed; and labor costs, including hourly wages, transportation costs, and hotel expenses; but excluding damage to lading and the cost of clearing a wreck; except that the cost of contractor services, of renting and operating machinery, and of any additional damage caused while clearing the wreck</a:t>
            </a:r>
          </a:p>
          <a:p>
            <a:endParaRPr lang="en-US" sz="2000" dirty="0"/>
          </a:p>
          <a:p>
            <a:endParaRPr lang="en-US" dirty="0"/>
          </a:p>
        </p:txBody>
      </p:sp>
    </p:spTree>
    <p:extLst>
      <p:ext uri="{BB962C8B-B14F-4D97-AF65-F5344CB8AC3E}">
        <p14:creationId xmlns:p14="http://schemas.microsoft.com/office/powerpoint/2010/main" val="655031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Pre-employment Drug Testing of </a:t>
            </a:r>
            <a:r>
              <a:rPr lang="en-US" dirty="0" smtClean="0"/>
              <a:t>Contractor MOW </a:t>
            </a:r>
            <a:r>
              <a:rPr lang="en-US" dirty="0"/>
              <a:t>Employees</a:t>
            </a:r>
          </a:p>
        </p:txBody>
      </p:sp>
      <p:sp>
        <p:nvSpPr>
          <p:cNvPr id="3" name="Content Placeholder 2"/>
          <p:cNvSpPr>
            <a:spLocks noGrp="1"/>
          </p:cNvSpPr>
          <p:nvPr>
            <p:ph idx="1"/>
          </p:nvPr>
        </p:nvSpPr>
        <p:spPr/>
        <p:txBody>
          <a:bodyPr>
            <a:normAutofit fontScale="77500" lnSpcReduction="20000"/>
          </a:bodyPr>
          <a:lstStyle/>
          <a:p>
            <a:r>
              <a:rPr lang="en-US" sz="2800" dirty="0" smtClean="0"/>
              <a:t>Each </a:t>
            </a:r>
            <a:r>
              <a:rPr lang="en-US" sz="2800" dirty="0"/>
              <a:t>railroad must ensure that each employee of a </a:t>
            </a:r>
            <a:r>
              <a:rPr lang="en-US" sz="2800" i="1" dirty="0"/>
              <a:t>contractor</a:t>
            </a:r>
            <a:r>
              <a:rPr lang="en-US" sz="2800" dirty="0"/>
              <a:t> who performs regulated service on the railroad's behalf </a:t>
            </a:r>
            <a:r>
              <a:rPr lang="en-US" sz="2800" dirty="0" smtClean="0"/>
              <a:t>has a </a:t>
            </a:r>
            <a:r>
              <a:rPr lang="en-US" sz="2800" dirty="0"/>
              <a:t>negative DOT pre-employment drug test on file with his or her employer. </a:t>
            </a:r>
            <a:endParaRPr lang="en-US" sz="2800" dirty="0" smtClean="0"/>
          </a:p>
          <a:p>
            <a:pPr marL="0" indent="0">
              <a:buNone/>
            </a:pPr>
            <a:endParaRPr lang="en-US" sz="800" dirty="0" smtClean="0"/>
          </a:p>
          <a:p>
            <a:r>
              <a:rPr lang="en-US" sz="2800" dirty="0" smtClean="0"/>
              <a:t>A </a:t>
            </a:r>
            <a:r>
              <a:rPr lang="en-US" sz="2800" dirty="0"/>
              <a:t>contractor employee who performs regulated service for more than one railroad does not need to </a:t>
            </a:r>
            <a:r>
              <a:rPr lang="en-US" sz="2800" dirty="0" smtClean="0"/>
              <a:t>have a </a:t>
            </a:r>
            <a:r>
              <a:rPr lang="en-US" sz="2800" dirty="0"/>
              <a:t>DOT pre-employment drug test for each r</a:t>
            </a:r>
            <a:r>
              <a:rPr lang="en-US" sz="2800" dirty="0" smtClean="0"/>
              <a:t>ailroad </a:t>
            </a:r>
            <a:r>
              <a:rPr lang="en-US" sz="2800" dirty="0"/>
              <a:t>for which he or she provides service</a:t>
            </a:r>
            <a:r>
              <a:rPr lang="en-US" sz="2800" dirty="0" smtClean="0"/>
              <a:t>.</a:t>
            </a:r>
          </a:p>
          <a:p>
            <a:endParaRPr lang="en-US" sz="1100" dirty="0" smtClean="0"/>
          </a:p>
          <a:p>
            <a:r>
              <a:rPr lang="en-US" sz="2800" dirty="0"/>
              <a:t>No pre-employment testing </a:t>
            </a:r>
            <a:r>
              <a:rPr lang="en-US" sz="2800" dirty="0" smtClean="0"/>
              <a:t>required for regulated </a:t>
            </a:r>
            <a:r>
              <a:rPr lang="en-US" sz="2800" dirty="0"/>
              <a:t>employees of railroads qualifying for the small railroad exception </a:t>
            </a:r>
            <a:r>
              <a:rPr lang="en-US" sz="2800" dirty="0" smtClean="0"/>
              <a:t>(see </a:t>
            </a:r>
            <a:r>
              <a:rPr lang="en-US" sz="2800" dirty="0"/>
              <a:t>§ 219.3(c)) </a:t>
            </a:r>
            <a:r>
              <a:rPr lang="en-US" sz="2800" b="1" i="1" dirty="0"/>
              <a:t>or</a:t>
            </a:r>
            <a:r>
              <a:rPr lang="en-US" sz="2800" dirty="0"/>
              <a:t> maintenance-of-way employees who were performing duties for a railroad </a:t>
            </a:r>
            <a:r>
              <a:rPr lang="en-US" sz="2800" dirty="0" smtClean="0"/>
              <a:t>- both before </a:t>
            </a:r>
            <a:r>
              <a:rPr lang="en-US" sz="2800" dirty="0"/>
              <a:t>June 12, 2017. </a:t>
            </a:r>
          </a:p>
          <a:p>
            <a:pPr marL="0" indent="0">
              <a:buNone/>
            </a:pPr>
            <a:endParaRPr lang="en-US" sz="1100" dirty="0"/>
          </a:p>
          <a:p>
            <a:r>
              <a:rPr lang="en-US" sz="2800" dirty="0"/>
              <a:t>However, newly hired MOW employees must be tested after June 12, 2017 and grandfathered employees must have a negative pre-employment drug test if they go to a new railroad after June 12, 2017.</a:t>
            </a:r>
          </a:p>
          <a:p>
            <a:endParaRPr lang="en-US" sz="2800" dirty="0"/>
          </a:p>
        </p:txBody>
      </p:sp>
    </p:spTree>
    <p:extLst>
      <p:ext uri="{BB962C8B-B14F-4D97-AF65-F5344CB8AC3E}">
        <p14:creationId xmlns:p14="http://schemas.microsoft.com/office/powerpoint/2010/main" val="33705966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MOW Employee Minimum Random Testing Pool Size</a:t>
            </a:r>
          </a:p>
        </p:txBody>
      </p:sp>
      <p:sp>
        <p:nvSpPr>
          <p:cNvPr id="3" name="Content Placeholder 2"/>
          <p:cNvSpPr>
            <a:spLocks noGrp="1"/>
          </p:cNvSpPr>
          <p:nvPr>
            <p:ph idx="1"/>
          </p:nvPr>
        </p:nvSpPr>
        <p:spPr/>
        <p:txBody>
          <a:bodyPr>
            <a:noAutofit/>
          </a:bodyPr>
          <a:lstStyle/>
          <a:p>
            <a:pPr marL="0" indent="0">
              <a:buNone/>
            </a:pPr>
            <a:r>
              <a:rPr lang="en-US" sz="2000" dirty="0"/>
              <a:t>As proposed, to maintain the deterrent effect of random testing for very small railroads and contractors, FRA is requiring </a:t>
            </a:r>
            <a:r>
              <a:rPr lang="en-US" sz="2000" dirty="0" smtClean="0"/>
              <a:t>each individual </a:t>
            </a:r>
            <a:r>
              <a:rPr lang="en-US" sz="2000" dirty="0"/>
              <a:t>random testing pool established under subpart G to </a:t>
            </a:r>
            <a:r>
              <a:rPr lang="en-US" sz="2000" u="sng" dirty="0"/>
              <a:t>select and randomly test at least one entry per quarter</a:t>
            </a:r>
            <a:r>
              <a:rPr lang="en-US" sz="2000" dirty="0"/>
              <a:t>, even </a:t>
            </a:r>
            <a:r>
              <a:rPr lang="en-US" sz="2000" dirty="0" smtClean="0"/>
              <a:t>if fewer </a:t>
            </a:r>
            <a:r>
              <a:rPr lang="en-US" sz="2000" dirty="0"/>
              <a:t>tests are needed to meet FRA's minimum random testing rates. </a:t>
            </a:r>
            <a:endParaRPr lang="en-US" sz="2000" dirty="0" smtClean="0"/>
          </a:p>
          <a:p>
            <a:pPr marL="0" indent="0">
              <a:buNone/>
            </a:pPr>
            <a:endParaRPr lang="en-US" sz="2000" dirty="0" smtClean="0"/>
          </a:p>
          <a:p>
            <a:pPr marL="0" indent="0">
              <a:buNone/>
            </a:pPr>
            <a:r>
              <a:rPr lang="en-US" sz="2000" dirty="0" smtClean="0"/>
              <a:t>Conversely</a:t>
            </a:r>
            <a:r>
              <a:rPr lang="en-US" sz="2000" dirty="0"/>
              <a:t>, the requirement to conduct at least four </a:t>
            </a:r>
            <a:r>
              <a:rPr lang="en-US" sz="2000" dirty="0" smtClean="0"/>
              <a:t>tests throughout </a:t>
            </a:r>
            <a:r>
              <a:rPr lang="en-US" sz="2000" dirty="0"/>
              <a:t>the year does not excuse a railroad (or contractor to a railroad, or a C/TPA) from complying with FRA's </a:t>
            </a:r>
            <a:r>
              <a:rPr lang="en-US" sz="2000" dirty="0" smtClean="0"/>
              <a:t>minimum random </a:t>
            </a:r>
            <a:r>
              <a:rPr lang="en-US" sz="2000" dirty="0"/>
              <a:t>testing rates. For example, a railroad that maintains a pool of 16 MOW employees must conduct at least eight, not four</a:t>
            </a:r>
            <a:r>
              <a:rPr lang="en-US" sz="2000" dirty="0" smtClean="0"/>
              <a:t>, random </a:t>
            </a:r>
            <a:r>
              <a:rPr lang="en-US" sz="2000" dirty="0"/>
              <a:t>drug tests in a year to comply with a minimum random drug testing rate of 50%.</a:t>
            </a:r>
          </a:p>
        </p:txBody>
      </p:sp>
    </p:spTree>
    <p:extLst>
      <p:ext uri="{BB962C8B-B14F-4D97-AF65-F5344CB8AC3E}">
        <p14:creationId xmlns:p14="http://schemas.microsoft.com/office/powerpoint/2010/main" val="2577658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Division of Reasonable Suspicion and Reasonable Cause Testing into Subparts D and E</a:t>
            </a:r>
          </a:p>
        </p:txBody>
      </p:sp>
      <p:sp>
        <p:nvSpPr>
          <p:cNvPr id="3" name="Content Placeholder 2"/>
          <p:cNvSpPr>
            <a:spLocks noGrp="1"/>
          </p:cNvSpPr>
          <p:nvPr>
            <p:ph idx="1"/>
          </p:nvPr>
        </p:nvSpPr>
        <p:spPr>
          <a:xfrm>
            <a:off x="457200" y="1600200"/>
            <a:ext cx="8229600" cy="4724400"/>
          </a:xfrm>
        </p:spPr>
        <p:txBody>
          <a:bodyPr>
            <a:normAutofit/>
          </a:bodyPr>
          <a:lstStyle/>
          <a:p>
            <a:pPr marL="0" indent="0">
              <a:buNone/>
            </a:pPr>
            <a:r>
              <a:rPr lang="en-US" sz="2400" dirty="0"/>
              <a:t>Previously, the requirements for both reasonable suspicion and reasonable cause testing were found in subpart D. Because </a:t>
            </a:r>
            <a:r>
              <a:rPr lang="en-US" sz="2400" dirty="0" smtClean="0"/>
              <a:t>of their </a:t>
            </a:r>
            <a:r>
              <a:rPr lang="en-US" sz="2400" dirty="0"/>
              <a:t>similar names and their location in the same subpart, railroads and employees often confused the two types of testing</a:t>
            </a:r>
            <a:r>
              <a:rPr lang="en-US" sz="2400" dirty="0" smtClean="0"/>
              <a:t>, even </a:t>
            </a:r>
            <a:r>
              <a:rPr lang="en-US" sz="2400" dirty="0"/>
              <a:t>though reasonable suspicion and reasonable cause testing have very different requirements. </a:t>
            </a:r>
            <a:endParaRPr lang="en-US" sz="2400" dirty="0" smtClean="0"/>
          </a:p>
          <a:p>
            <a:pPr marL="0" indent="0">
              <a:buNone/>
            </a:pPr>
            <a:endParaRPr lang="en-US" sz="1000" dirty="0" smtClean="0"/>
          </a:p>
          <a:p>
            <a:pPr marL="0" indent="0">
              <a:buNone/>
            </a:pPr>
            <a:r>
              <a:rPr lang="en-US" sz="2400" dirty="0" smtClean="0"/>
              <a:t>To </a:t>
            </a:r>
            <a:r>
              <a:rPr lang="en-US" sz="2400" dirty="0"/>
              <a:t>clarify the </a:t>
            </a:r>
            <a:r>
              <a:rPr lang="en-US" sz="2400" dirty="0" smtClean="0"/>
              <a:t>substantive differences </a:t>
            </a:r>
            <a:r>
              <a:rPr lang="en-US" sz="2400" dirty="0"/>
              <a:t>between the two, the requirements for </a:t>
            </a:r>
            <a:r>
              <a:rPr lang="en-US" sz="2400" u="sng" dirty="0"/>
              <a:t>reasonable suspicion testing will remain in subpart D</a:t>
            </a:r>
            <a:r>
              <a:rPr lang="en-US" sz="2400" dirty="0"/>
              <a:t>, while the </a:t>
            </a:r>
            <a:r>
              <a:rPr lang="en-US" sz="2400" dirty="0" smtClean="0"/>
              <a:t>requirements for </a:t>
            </a:r>
            <a:r>
              <a:rPr lang="en-US" sz="2400" u="sng" dirty="0"/>
              <a:t>reasonable cause testing have been moved to subpart </a:t>
            </a:r>
            <a:r>
              <a:rPr lang="en-US" sz="2400" u="sng" dirty="0" smtClean="0"/>
              <a:t>E</a:t>
            </a:r>
            <a:r>
              <a:rPr lang="en-US" sz="2400" dirty="0"/>
              <a:t>.</a:t>
            </a:r>
          </a:p>
        </p:txBody>
      </p:sp>
    </p:spTree>
    <p:extLst>
      <p:ext uri="{BB962C8B-B14F-4D97-AF65-F5344CB8AC3E}">
        <p14:creationId xmlns:p14="http://schemas.microsoft.com/office/powerpoint/2010/main" val="7805366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Transfer of Revised and Retitled Troubled Employee Requirements to Subpart K</a:t>
            </a:r>
          </a:p>
        </p:txBody>
      </p:sp>
      <p:sp>
        <p:nvSpPr>
          <p:cNvPr id="3" name="Content Placeholder 2"/>
          <p:cNvSpPr>
            <a:spLocks noGrp="1"/>
          </p:cNvSpPr>
          <p:nvPr>
            <p:ph idx="1"/>
          </p:nvPr>
        </p:nvSpPr>
        <p:spPr>
          <a:xfrm>
            <a:off x="457200" y="1600201"/>
            <a:ext cx="8229600" cy="2743200"/>
          </a:xfrm>
        </p:spPr>
        <p:txBody>
          <a:bodyPr>
            <a:normAutofit/>
          </a:bodyPr>
          <a:lstStyle/>
          <a:p>
            <a:pPr marL="0" indent="0">
              <a:buNone/>
            </a:pPr>
            <a:r>
              <a:rPr lang="en-US" sz="2400" dirty="0"/>
              <a:t>To accommodate the placement of reasonable cause testing into subpart E, FRA has transferred a revised and retitled </a:t>
            </a:r>
            <a:r>
              <a:rPr lang="en-US" sz="2400" dirty="0" smtClean="0"/>
              <a:t>version of </a:t>
            </a:r>
            <a:r>
              <a:rPr lang="en-US" sz="2400" dirty="0"/>
              <a:t>the “Identification of Troubled Employees” requirements previously in subpart E to new subpart K. (As noted above, </a:t>
            </a:r>
            <a:r>
              <a:rPr lang="en-US" sz="2400" dirty="0" smtClean="0"/>
              <a:t>this is </a:t>
            </a:r>
            <a:r>
              <a:rPr lang="en-US" sz="2400" dirty="0"/>
              <a:t>in lieu of FRA's proposal to require peer support programs in subpart K, which, for the reasons discussed below, FRA </a:t>
            </a:r>
            <a:r>
              <a:rPr lang="en-US" sz="2400" dirty="0" smtClean="0"/>
              <a:t>is not </a:t>
            </a:r>
            <a:r>
              <a:rPr lang="en-US" sz="2400" dirty="0"/>
              <a:t>adopting).</a:t>
            </a:r>
          </a:p>
        </p:txBody>
      </p:sp>
    </p:spTree>
    <p:extLst>
      <p:ext uri="{BB962C8B-B14F-4D97-AF65-F5344CB8AC3E}">
        <p14:creationId xmlns:p14="http://schemas.microsoft.com/office/powerpoint/2010/main" val="601288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Exclusions to Grade Crossing Accident Testing Exception</a:t>
            </a:r>
            <a:endParaRPr lang="en-US" dirty="0"/>
          </a:p>
        </p:txBody>
      </p:sp>
      <p:sp>
        <p:nvSpPr>
          <p:cNvPr id="3" name="Content Placeholder 2"/>
          <p:cNvSpPr>
            <a:spLocks noGrp="1"/>
          </p:cNvSpPr>
          <p:nvPr>
            <p:ph idx="1"/>
          </p:nvPr>
        </p:nvSpPr>
        <p:spPr>
          <a:xfrm>
            <a:off x="457200" y="1600200"/>
            <a:ext cx="8534400" cy="4525963"/>
          </a:xfrm>
        </p:spPr>
        <p:txBody>
          <a:bodyPr>
            <a:normAutofit lnSpcReduction="10000"/>
          </a:bodyPr>
          <a:lstStyle/>
          <a:p>
            <a:pPr marL="0" indent="0">
              <a:buNone/>
            </a:pPr>
            <a:r>
              <a:rPr lang="en-US" sz="2400" dirty="0" smtClean="0"/>
              <a:t>Previously, part 219.201(b) had an exclusion for post-accident testing in all collisions at grade crossing.   In response to NTSB recommendation R-01-17, Part 219.201(a)(5) requires </a:t>
            </a:r>
            <a:r>
              <a:rPr lang="en-US" sz="2400" dirty="0"/>
              <a:t>PAT </a:t>
            </a:r>
            <a:r>
              <a:rPr lang="en-US" sz="2400" dirty="0" smtClean="0"/>
              <a:t>testing after </a:t>
            </a:r>
            <a:r>
              <a:rPr lang="en-US" sz="2400" dirty="0"/>
              <a:t>a highway-rail grade </a:t>
            </a:r>
            <a:r>
              <a:rPr lang="en-US" sz="2400" dirty="0" smtClean="0"/>
              <a:t>crossing accident/incident </a:t>
            </a:r>
            <a:r>
              <a:rPr lang="en-US" sz="2400" dirty="0"/>
              <a:t>whenever there </a:t>
            </a:r>
            <a:r>
              <a:rPr lang="en-US" sz="2400" dirty="0" smtClean="0"/>
              <a:t>is the following:</a:t>
            </a:r>
          </a:p>
          <a:p>
            <a:pPr marL="514350" indent="-514350">
              <a:buFont typeface="+mj-lt"/>
              <a:buAutoNum type="arabicPeriod"/>
            </a:pPr>
            <a:r>
              <a:rPr lang="en-US" sz="2000" dirty="0" smtClean="0"/>
              <a:t>Reason </a:t>
            </a:r>
            <a:r>
              <a:rPr lang="en-US" sz="2000" dirty="0"/>
              <a:t>to believe that a </a:t>
            </a:r>
            <a:r>
              <a:rPr lang="en-US" sz="2000" dirty="0" smtClean="0"/>
              <a:t>regulated employee </a:t>
            </a:r>
            <a:r>
              <a:rPr lang="en-US" sz="2000" dirty="0"/>
              <a:t>has interfered with </a:t>
            </a:r>
            <a:r>
              <a:rPr lang="en-US" sz="2000" dirty="0" smtClean="0"/>
              <a:t>the normal </a:t>
            </a:r>
            <a:r>
              <a:rPr lang="en-US" sz="2000" dirty="0"/>
              <a:t>functioning of a grade </a:t>
            </a:r>
            <a:r>
              <a:rPr lang="en-US" sz="2000" dirty="0" smtClean="0"/>
              <a:t>crossing signal system without </a:t>
            </a:r>
            <a:r>
              <a:rPr lang="en-US" sz="2000" dirty="0"/>
              <a:t>first providing for the safety </a:t>
            </a:r>
            <a:r>
              <a:rPr lang="en-US" sz="2000" dirty="0" smtClean="0"/>
              <a:t>of highway traffic.</a:t>
            </a:r>
          </a:p>
          <a:p>
            <a:pPr marL="514350" indent="-514350">
              <a:buFont typeface="+mj-lt"/>
              <a:buAutoNum type="arabicPeriod"/>
            </a:pPr>
            <a:r>
              <a:rPr lang="en-US" sz="2000" dirty="0"/>
              <a:t>E</a:t>
            </a:r>
            <a:r>
              <a:rPr lang="en-US" sz="2000" dirty="0" smtClean="0"/>
              <a:t>vent involving violations of </a:t>
            </a:r>
            <a:r>
              <a:rPr lang="en-US" sz="2000" dirty="0"/>
              <a:t>the flagging duties found in </a:t>
            </a:r>
            <a:r>
              <a:rPr lang="en-US" sz="2000" dirty="0" smtClean="0"/>
              <a:t>FRA’s grade </a:t>
            </a:r>
            <a:r>
              <a:rPr lang="en-US" sz="2000" dirty="0"/>
              <a:t>crossing </a:t>
            </a:r>
            <a:r>
              <a:rPr lang="en-US" sz="2000" dirty="0" smtClean="0"/>
              <a:t>regulation.</a:t>
            </a:r>
          </a:p>
          <a:p>
            <a:pPr marL="514350" indent="-514350">
              <a:buFont typeface="+mj-lt"/>
              <a:buAutoNum type="arabicPeriod"/>
            </a:pPr>
            <a:r>
              <a:rPr lang="en-US" sz="2000" dirty="0" smtClean="0"/>
              <a:t>Event involving violation of </a:t>
            </a:r>
            <a:r>
              <a:rPr lang="en-US" sz="2000" dirty="0"/>
              <a:t>an FRA regulation or </a:t>
            </a:r>
            <a:r>
              <a:rPr lang="en-US" sz="2000" dirty="0" smtClean="0"/>
              <a:t>railroad operating </a:t>
            </a:r>
            <a:r>
              <a:rPr lang="en-US" sz="2000" dirty="0"/>
              <a:t>rule by a regulated </a:t>
            </a:r>
            <a:r>
              <a:rPr lang="en-US" sz="2000" dirty="0" smtClean="0"/>
              <a:t>employee that may </a:t>
            </a:r>
            <a:r>
              <a:rPr lang="en-US" sz="2000" dirty="0"/>
              <a:t>have played a role in the cause </a:t>
            </a:r>
            <a:r>
              <a:rPr lang="en-US" sz="2000" dirty="0" smtClean="0"/>
              <a:t>or severity </a:t>
            </a:r>
            <a:r>
              <a:rPr lang="en-US" sz="2000" dirty="0"/>
              <a:t>of the accident/incident.</a:t>
            </a:r>
          </a:p>
        </p:txBody>
      </p:sp>
    </p:spTree>
    <p:extLst>
      <p:ext uri="{BB962C8B-B14F-4D97-AF65-F5344CB8AC3E}">
        <p14:creationId xmlns:p14="http://schemas.microsoft.com/office/powerpoint/2010/main" val="3194656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Rule G Checks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New rule requires two per year per regulated employee</a:t>
            </a:r>
          </a:p>
          <a:p>
            <a:pPr lvl="1"/>
            <a:r>
              <a:rPr lang="en-US" dirty="0"/>
              <a:t>219.105(d) Each year, railroad's supervisors must conduct and record a number of “Rule G” employee observations at a minimum equal to twice the railroad's total number of regulated employees. </a:t>
            </a:r>
            <a:r>
              <a:rPr lang="en-US" dirty="0" smtClean="0"/>
              <a:t> Each </a:t>
            </a:r>
            <a:r>
              <a:rPr lang="en-US" dirty="0"/>
              <a:t>“Rule G” observation must be made sufficiently close to an individual regulated employee to determine whether the employee is displaying signs and symptoms indicative of a violation of the prohibitions of this part.</a:t>
            </a:r>
          </a:p>
          <a:p>
            <a:pPr lvl="1"/>
            <a:endParaRPr lang="en-US" sz="900" dirty="0" smtClean="0"/>
          </a:p>
          <a:p>
            <a:r>
              <a:rPr lang="en-US" dirty="0" smtClean="0"/>
              <a:t>Compliance Manual called for four per year per covered employee as guidance</a:t>
            </a:r>
          </a:p>
          <a:p>
            <a:endParaRPr lang="en-US" dirty="0"/>
          </a:p>
        </p:txBody>
      </p:sp>
    </p:spTree>
    <p:extLst>
      <p:ext uri="{BB962C8B-B14F-4D97-AF65-F5344CB8AC3E}">
        <p14:creationId xmlns:p14="http://schemas.microsoft.com/office/powerpoint/2010/main" val="340470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Recall for Post-accident Testing</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a:t>As proposed, FRA eliminated its previous requirement that a qualifying PAT event had to have occurred during the </a:t>
            </a:r>
            <a:r>
              <a:rPr lang="en-US" dirty="0" smtClean="0"/>
              <a:t>employee's duty </a:t>
            </a:r>
            <a:r>
              <a:rPr lang="en-US" dirty="0"/>
              <a:t>tour.</a:t>
            </a:r>
          </a:p>
          <a:p>
            <a:pPr marL="0" indent="0">
              <a:buNone/>
            </a:pPr>
            <a:r>
              <a:rPr lang="en-US" dirty="0"/>
              <a:t>FRA has simplified its employee recall provisions by requiring a regulated employee to be immediately recalled and </a:t>
            </a:r>
            <a:r>
              <a:rPr lang="en-US" dirty="0" smtClean="0"/>
              <a:t>placed on </a:t>
            </a:r>
            <a:r>
              <a:rPr lang="en-US" dirty="0"/>
              <a:t>duty for PAT testing if only two conditions are met: </a:t>
            </a:r>
            <a:endParaRPr lang="en-US" dirty="0" smtClean="0"/>
          </a:p>
          <a:p>
            <a:pPr marL="914400" lvl="1" indent="-514350">
              <a:buAutoNum type="arabicParenBoth"/>
            </a:pPr>
            <a:r>
              <a:rPr lang="en-US" dirty="0" smtClean="0"/>
              <a:t>The </a:t>
            </a:r>
            <a:r>
              <a:rPr lang="en-US" dirty="0"/>
              <a:t>railroad could not retain the employee in duty status </a:t>
            </a:r>
            <a:r>
              <a:rPr lang="en-US" dirty="0" smtClean="0"/>
              <a:t>because the </a:t>
            </a:r>
            <a:r>
              <a:rPr lang="en-US" dirty="0"/>
              <a:t>employee went off duty under normal carrier procedures before the railroad instructed the employee to remain on </a:t>
            </a:r>
            <a:r>
              <a:rPr lang="en-US" dirty="0" smtClean="0"/>
              <a:t>duty pending </a:t>
            </a:r>
            <a:r>
              <a:rPr lang="en-US" dirty="0"/>
              <a:t>its testing determination; and </a:t>
            </a:r>
            <a:endParaRPr lang="en-US" dirty="0" smtClean="0"/>
          </a:p>
          <a:p>
            <a:pPr marL="914400" lvl="1" indent="-514350">
              <a:buAutoNum type="arabicParenBoth"/>
            </a:pPr>
            <a:r>
              <a:rPr lang="en-US" dirty="0" smtClean="0"/>
              <a:t>the </a:t>
            </a:r>
            <a:r>
              <a:rPr lang="en-US" dirty="0"/>
              <a:t>railroad's preliminary investigation indicates a clear probability that the </a:t>
            </a:r>
            <a:r>
              <a:rPr lang="en-US" dirty="0" smtClean="0"/>
              <a:t>employee played </a:t>
            </a:r>
            <a:r>
              <a:rPr lang="en-US" dirty="0"/>
              <a:t>a role in the cause or severity of the accident/incident.</a:t>
            </a:r>
          </a:p>
        </p:txBody>
      </p:sp>
    </p:spTree>
    <p:extLst>
      <p:ext uri="{BB962C8B-B14F-4D97-AF65-F5344CB8AC3E}">
        <p14:creationId xmlns:p14="http://schemas.microsoft.com/office/powerpoint/2010/main" val="17836769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Exceeding Hours-of-Service</a:t>
            </a:r>
            <a:endParaRPr lang="en-US" sz="3600" dirty="0"/>
          </a:p>
        </p:txBody>
      </p:sp>
      <p:sp>
        <p:nvSpPr>
          <p:cNvPr id="3" name="Content Placeholder 2"/>
          <p:cNvSpPr>
            <a:spLocks noGrp="1"/>
          </p:cNvSpPr>
          <p:nvPr>
            <p:ph idx="1"/>
          </p:nvPr>
        </p:nvSpPr>
        <p:spPr/>
        <p:txBody>
          <a:bodyPr>
            <a:normAutofit fontScale="92500" lnSpcReduction="20000"/>
          </a:bodyPr>
          <a:lstStyle/>
          <a:p>
            <a:r>
              <a:rPr lang="en-US" sz="2000" dirty="0"/>
              <a:t>A railroad is </a:t>
            </a:r>
            <a:r>
              <a:rPr lang="en-US" sz="2000" b="1" i="1" dirty="0"/>
              <a:t>not excused </a:t>
            </a:r>
            <a:r>
              <a:rPr lang="en-US" sz="2000" dirty="0"/>
              <a:t>from performing alcohol or drug testing under subpart C (</a:t>
            </a:r>
            <a:r>
              <a:rPr lang="en-US" sz="2000" b="1" i="1" dirty="0"/>
              <a:t>post-accident</a:t>
            </a:r>
            <a:r>
              <a:rPr lang="en-US" sz="2000" dirty="0"/>
              <a:t> toxicological testing) and subpart D (</a:t>
            </a:r>
            <a:r>
              <a:rPr lang="en-US" sz="2000" b="1" i="1" dirty="0"/>
              <a:t>reasonable suspicion</a:t>
            </a:r>
            <a:r>
              <a:rPr lang="en-US" sz="2000" dirty="0"/>
              <a:t> testing) of this part because the performance of such testing would violate the hours-of-service </a:t>
            </a:r>
            <a:r>
              <a:rPr lang="en-US" sz="2000" dirty="0" smtClean="0"/>
              <a:t>laws.</a:t>
            </a:r>
          </a:p>
          <a:p>
            <a:r>
              <a:rPr lang="en-US" sz="2000" dirty="0"/>
              <a:t>A railroad </a:t>
            </a:r>
            <a:r>
              <a:rPr lang="en-US" sz="2000" b="1" i="1" dirty="0"/>
              <a:t>may</a:t>
            </a:r>
            <a:r>
              <a:rPr lang="en-US" sz="2000" dirty="0"/>
              <a:t> perform alcohol or drug testing authorized under subpart E (</a:t>
            </a:r>
            <a:r>
              <a:rPr lang="en-US" sz="2000" b="1" i="1" dirty="0"/>
              <a:t>reasonable cause </a:t>
            </a:r>
            <a:r>
              <a:rPr lang="en-US" sz="2000" dirty="0"/>
              <a:t>testing) of this part even if the performance of such testing would violate the hours-of-service </a:t>
            </a:r>
            <a:r>
              <a:rPr lang="en-US" sz="2000" dirty="0" smtClean="0"/>
              <a:t>laws. FRA </a:t>
            </a:r>
            <a:r>
              <a:rPr lang="en-US" sz="2000" dirty="0"/>
              <a:t>will not take enforcement action for the violation if the railroad used reasonable due diligence in completing the </a:t>
            </a:r>
            <a:r>
              <a:rPr lang="en-US" sz="2000" dirty="0" smtClean="0"/>
              <a:t>collection, </a:t>
            </a:r>
            <a:r>
              <a:rPr lang="en-US" sz="2000" dirty="0"/>
              <a:t>although the railroad must still report any excess service to FRA</a:t>
            </a:r>
            <a:r>
              <a:rPr lang="en-US" sz="2000" dirty="0" smtClean="0"/>
              <a:t>.</a:t>
            </a:r>
          </a:p>
          <a:p>
            <a:r>
              <a:rPr lang="en-US" sz="2000" dirty="0"/>
              <a:t>A railroad </a:t>
            </a:r>
            <a:r>
              <a:rPr lang="en-US" sz="2000" b="1" i="1" dirty="0"/>
              <a:t>must</a:t>
            </a:r>
            <a:r>
              <a:rPr lang="en-US" sz="2000" dirty="0"/>
              <a:t> schedule </a:t>
            </a:r>
            <a:r>
              <a:rPr lang="en-US" sz="2000" b="1" i="1" dirty="0"/>
              <a:t>random</a:t>
            </a:r>
            <a:r>
              <a:rPr lang="en-US" sz="2000" dirty="0"/>
              <a:t> alcohol and drug tests under subpart G of this part so that </a:t>
            </a:r>
            <a:r>
              <a:rPr lang="en-US" sz="2000" b="1" i="1" dirty="0"/>
              <a:t>sufficient time </a:t>
            </a:r>
            <a:r>
              <a:rPr lang="en-US" sz="2000" dirty="0"/>
              <a:t>is provided to complete the test within a covered employee's hours-of-service </a:t>
            </a:r>
            <a:r>
              <a:rPr lang="en-US" sz="2000" dirty="0" smtClean="0"/>
              <a:t>limitations.  Excuse if normal collection exceeds HOS.  However</a:t>
            </a:r>
            <a:r>
              <a:rPr lang="en-US" sz="2000" dirty="0"/>
              <a:t>, if a direct observation collection is required during a random test per the requirements of part 40 of this title, then the random test must be completed regardless of the hours-of-service law limitations, although the railroad must still report any excess service to </a:t>
            </a:r>
            <a:r>
              <a:rPr lang="en-US" sz="2000" dirty="0" smtClean="0"/>
              <a:t>FRA.</a:t>
            </a:r>
            <a:endParaRPr lang="en-US" sz="2000" dirty="0"/>
          </a:p>
          <a:p>
            <a:endParaRPr lang="en-US" sz="2400" dirty="0"/>
          </a:p>
        </p:txBody>
      </p:sp>
    </p:spTree>
    <p:extLst>
      <p:ext uri="{BB962C8B-B14F-4D97-AF65-F5344CB8AC3E}">
        <p14:creationId xmlns:p14="http://schemas.microsoft.com/office/powerpoint/2010/main" val="3524683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Reasonable Cause</a:t>
            </a:r>
            <a:endParaRPr lang="en-US" sz="3600" dirty="0"/>
          </a:p>
        </p:txBody>
      </p:sp>
      <p:sp>
        <p:nvSpPr>
          <p:cNvPr id="3" name="Content Placeholder 2"/>
          <p:cNvSpPr>
            <a:spLocks noGrp="1"/>
          </p:cNvSpPr>
          <p:nvPr>
            <p:ph idx="1"/>
          </p:nvPr>
        </p:nvSpPr>
        <p:spPr/>
        <p:txBody>
          <a:bodyPr/>
          <a:lstStyle/>
          <a:p>
            <a:r>
              <a:rPr lang="en-US" sz="2800" dirty="0" smtClean="0"/>
              <a:t>Employer was </a:t>
            </a:r>
            <a:r>
              <a:rPr lang="en-US" sz="2800" i="1" dirty="0" smtClean="0"/>
              <a:t>authorized</a:t>
            </a:r>
            <a:r>
              <a:rPr lang="en-US" sz="2800" dirty="0" smtClean="0"/>
              <a:t> to perform reasonable cause testing (DOT or company) if an event met the Part 219.301 criteria.</a:t>
            </a:r>
          </a:p>
          <a:p>
            <a:endParaRPr lang="en-US" sz="2800" dirty="0" smtClean="0"/>
          </a:p>
          <a:p>
            <a:r>
              <a:rPr lang="en-US" sz="2800" dirty="0" smtClean="0"/>
              <a:t>Now employer must perform </a:t>
            </a:r>
            <a:r>
              <a:rPr lang="en-US" sz="2800" i="1" dirty="0" smtClean="0"/>
              <a:t>all</a:t>
            </a:r>
            <a:r>
              <a:rPr lang="en-US" sz="2800" dirty="0" smtClean="0"/>
              <a:t> testing either DOT or Company – cannot mix and match.</a:t>
            </a:r>
          </a:p>
          <a:p>
            <a:endParaRPr lang="en-US" dirty="0"/>
          </a:p>
        </p:txBody>
      </p:sp>
    </p:spTree>
    <p:extLst>
      <p:ext uri="{BB962C8B-B14F-4D97-AF65-F5344CB8AC3E}">
        <p14:creationId xmlns:p14="http://schemas.microsoft.com/office/powerpoint/2010/main" val="2975458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pPr eaLnBrk="1" hangingPunct="1">
              <a:defRPr/>
            </a:pPr>
            <a:r>
              <a:rPr lang="en-US" dirty="0" smtClean="0"/>
              <a:t>FRA HQ Contacts</a:t>
            </a:r>
            <a:br>
              <a:rPr lang="en-US" dirty="0" smtClean="0"/>
            </a:br>
            <a:r>
              <a:rPr lang="en-US" sz="1800" dirty="0" smtClean="0"/>
              <a:t>Please Call or email with any Questions  </a:t>
            </a:r>
            <a:endParaRPr lang="en-US" sz="1800" dirty="0"/>
          </a:p>
        </p:txBody>
      </p:sp>
      <p:sp>
        <p:nvSpPr>
          <p:cNvPr id="9219" name="Content Placeholder 2"/>
          <p:cNvSpPr>
            <a:spLocks noGrp="1"/>
          </p:cNvSpPr>
          <p:nvPr>
            <p:ph sz="half" idx="1"/>
          </p:nvPr>
        </p:nvSpPr>
        <p:spPr>
          <a:xfrm>
            <a:off x="457200" y="1828800"/>
            <a:ext cx="4669838" cy="3886200"/>
          </a:xfrm>
        </p:spPr>
        <p:txBody>
          <a:bodyPr>
            <a:normAutofit fontScale="85000" lnSpcReduction="20000"/>
          </a:bodyPr>
          <a:lstStyle/>
          <a:p>
            <a:pPr eaLnBrk="1" hangingPunct="1">
              <a:defRPr/>
            </a:pPr>
            <a:r>
              <a:rPr lang="en-US" sz="2000" dirty="0" smtClean="0">
                <a:latin typeface="Calibri" pitchFamily="34" charset="0"/>
              </a:rPr>
              <a:t>Jerry Powers, Drug &amp; Alcohol Program Manager – Washington, DC</a:t>
            </a:r>
          </a:p>
          <a:p>
            <a:pPr eaLnBrk="1" hangingPunct="1">
              <a:buFont typeface="Wingdings 2" pitchFamily="18" charset="2"/>
              <a:buNone/>
              <a:defRPr/>
            </a:pPr>
            <a:endParaRPr lang="en-US" sz="2000" dirty="0" smtClean="0">
              <a:latin typeface="Calibri" pitchFamily="34" charset="0"/>
            </a:endParaRPr>
          </a:p>
          <a:p>
            <a:pPr>
              <a:defRPr/>
            </a:pPr>
            <a:r>
              <a:rPr lang="en-US" sz="2000" dirty="0" smtClean="0">
                <a:latin typeface="Calibri" pitchFamily="34" charset="0"/>
              </a:rPr>
              <a:t>Sam Noe, </a:t>
            </a:r>
            <a:r>
              <a:rPr lang="en-US" sz="2000" dirty="0">
                <a:latin typeface="Calibri" pitchFamily="34" charset="0"/>
              </a:rPr>
              <a:t>Drug &amp; Alcohol </a:t>
            </a:r>
          </a:p>
          <a:p>
            <a:pPr marL="119062" indent="0">
              <a:buNone/>
              <a:defRPr/>
            </a:pPr>
            <a:r>
              <a:rPr lang="en-US" sz="2000" dirty="0">
                <a:latin typeface="Calibri" pitchFamily="34" charset="0"/>
              </a:rPr>
              <a:t>    Program Specialist – Nashville, TN</a:t>
            </a:r>
          </a:p>
          <a:p>
            <a:pPr eaLnBrk="1" hangingPunct="1">
              <a:defRPr/>
            </a:pPr>
            <a:endParaRPr lang="en-US" sz="2000" dirty="0" smtClean="0">
              <a:latin typeface="Calibri" pitchFamily="34" charset="0"/>
            </a:endParaRPr>
          </a:p>
          <a:p>
            <a:pPr>
              <a:defRPr/>
            </a:pPr>
            <a:r>
              <a:rPr lang="en-US" sz="2000" dirty="0" smtClean="0">
                <a:latin typeface="Calibri" pitchFamily="34" charset="0"/>
              </a:rPr>
              <a:t>Sandra Volante</a:t>
            </a:r>
            <a:r>
              <a:rPr lang="en-US" sz="2000" dirty="0">
                <a:latin typeface="Calibri" pitchFamily="34" charset="0"/>
              </a:rPr>
              <a:t>, Drug &amp; Alcohol </a:t>
            </a:r>
          </a:p>
          <a:p>
            <a:pPr marL="119062" indent="0">
              <a:buNone/>
              <a:defRPr/>
            </a:pPr>
            <a:r>
              <a:rPr lang="en-US" sz="2000" dirty="0">
                <a:latin typeface="Calibri" pitchFamily="34" charset="0"/>
              </a:rPr>
              <a:t>    Program </a:t>
            </a:r>
            <a:r>
              <a:rPr lang="en-US" sz="2000" dirty="0" smtClean="0">
                <a:latin typeface="Calibri" pitchFamily="34" charset="0"/>
              </a:rPr>
              <a:t>Analyst </a:t>
            </a:r>
            <a:r>
              <a:rPr lang="en-US" sz="2000" dirty="0">
                <a:latin typeface="Calibri" pitchFamily="34" charset="0"/>
              </a:rPr>
              <a:t>– </a:t>
            </a:r>
            <a:r>
              <a:rPr lang="en-US" sz="2000" dirty="0" smtClean="0">
                <a:latin typeface="Calibri" pitchFamily="34" charset="0"/>
              </a:rPr>
              <a:t>Cambridge, MA</a:t>
            </a:r>
            <a:endParaRPr lang="en-US" sz="2000" dirty="0">
              <a:latin typeface="Calibri" pitchFamily="34" charset="0"/>
            </a:endParaRPr>
          </a:p>
          <a:p>
            <a:pPr eaLnBrk="1" hangingPunct="1">
              <a:defRPr/>
            </a:pPr>
            <a:endParaRPr lang="en-US" sz="2000" dirty="0" smtClean="0">
              <a:latin typeface="Calibri" pitchFamily="34" charset="0"/>
            </a:endParaRPr>
          </a:p>
          <a:p>
            <a:pPr eaLnBrk="1" hangingPunct="1">
              <a:defRPr/>
            </a:pPr>
            <a:r>
              <a:rPr lang="en-US" sz="2000" dirty="0" smtClean="0">
                <a:latin typeface="Calibri" pitchFamily="34" charset="0"/>
              </a:rPr>
              <a:t>George Ellis – Oversight Contractor</a:t>
            </a:r>
          </a:p>
          <a:p>
            <a:pPr eaLnBrk="1" hangingPunct="1">
              <a:defRPr/>
            </a:pPr>
            <a:endParaRPr lang="en-US" sz="2000" dirty="0" smtClean="0">
              <a:latin typeface="Calibri" pitchFamily="34" charset="0"/>
            </a:endParaRPr>
          </a:p>
          <a:p>
            <a:pPr eaLnBrk="1" hangingPunct="1">
              <a:defRPr/>
            </a:pPr>
            <a:r>
              <a:rPr lang="en-US" sz="2000" dirty="0" smtClean="0">
                <a:latin typeface="Calibri" pitchFamily="34" charset="0"/>
              </a:rPr>
              <a:t>Elizabeth Gross – Attorney</a:t>
            </a:r>
          </a:p>
          <a:p>
            <a:pPr eaLnBrk="1" hangingPunct="1">
              <a:defRPr/>
            </a:pPr>
            <a:endParaRPr lang="en-US" sz="2000" dirty="0" smtClean="0">
              <a:latin typeface="Calibri" pitchFamily="34" charset="0"/>
            </a:endParaRPr>
          </a:p>
          <a:p>
            <a:pPr eaLnBrk="1" hangingPunct="1">
              <a:defRPr/>
            </a:pPr>
            <a:r>
              <a:rPr lang="en-US" sz="2000" dirty="0" smtClean="0">
                <a:latin typeface="Calibri" pitchFamily="34" charset="0"/>
              </a:rPr>
              <a:t>Patricia Sun </a:t>
            </a:r>
            <a:r>
              <a:rPr lang="en-US" sz="2000" dirty="0">
                <a:latin typeface="Calibri" pitchFamily="34" charset="0"/>
              </a:rPr>
              <a:t>– </a:t>
            </a:r>
            <a:r>
              <a:rPr lang="en-US" sz="2000" dirty="0" smtClean="0">
                <a:latin typeface="Calibri" pitchFamily="34" charset="0"/>
              </a:rPr>
              <a:t>Attorney</a:t>
            </a:r>
          </a:p>
          <a:p>
            <a:pPr eaLnBrk="1" hangingPunct="1">
              <a:defRPr/>
            </a:pPr>
            <a:endParaRPr lang="en-US" dirty="0" smtClean="0"/>
          </a:p>
          <a:p>
            <a:pPr eaLnBrk="1" hangingPunct="1">
              <a:defRPr/>
            </a:pPr>
            <a:endParaRPr lang="en-US" dirty="0" smtClean="0"/>
          </a:p>
        </p:txBody>
      </p:sp>
      <p:sp>
        <p:nvSpPr>
          <p:cNvPr id="9220" name="Content Placeholder 3"/>
          <p:cNvSpPr>
            <a:spLocks noGrp="1"/>
          </p:cNvSpPr>
          <p:nvPr>
            <p:ph sz="half" idx="2"/>
          </p:nvPr>
        </p:nvSpPr>
        <p:spPr>
          <a:xfrm>
            <a:off x="6159500" y="1807118"/>
            <a:ext cx="2819400" cy="2722562"/>
          </a:xfrm>
        </p:spPr>
        <p:txBody>
          <a:bodyPr>
            <a:normAutofit fontScale="85000" lnSpcReduction="20000"/>
          </a:bodyPr>
          <a:lstStyle/>
          <a:p>
            <a:pPr marL="0" indent="0" algn="ctr" eaLnBrk="1" hangingPunct="1">
              <a:buNone/>
            </a:pPr>
            <a:r>
              <a:rPr lang="en-US" altLang="en-US" sz="2000" dirty="0" smtClean="0">
                <a:latin typeface="Calibri" pitchFamily="34" charset="0"/>
              </a:rPr>
              <a:t>202-493-6313</a:t>
            </a:r>
          </a:p>
          <a:p>
            <a:pPr marL="0" indent="0" eaLnBrk="1" hangingPunct="1">
              <a:buNone/>
            </a:pPr>
            <a:r>
              <a:rPr lang="en-US" altLang="en-US" sz="2000" dirty="0" smtClean="0">
                <a:latin typeface="Calibri" pitchFamily="34" charset="0"/>
                <a:hlinkClick r:id="rId3"/>
              </a:rPr>
              <a:t>Gerald.Powers@dot.gov</a:t>
            </a:r>
            <a:endParaRPr lang="en-US" altLang="en-US" sz="2000" dirty="0" smtClean="0">
              <a:latin typeface="Calibri" pitchFamily="34" charset="0"/>
            </a:endParaRPr>
          </a:p>
          <a:p>
            <a:pPr eaLnBrk="1" hangingPunct="1">
              <a:buFont typeface="Wingdings 2" pitchFamily="18" charset="2"/>
              <a:buNone/>
            </a:pPr>
            <a:endParaRPr lang="en-US" altLang="en-US" sz="2000" dirty="0" smtClean="0">
              <a:latin typeface="Calibri" pitchFamily="34" charset="0"/>
            </a:endParaRPr>
          </a:p>
          <a:p>
            <a:pPr marL="0" indent="0" algn="ctr" eaLnBrk="1" hangingPunct="1">
              <a:buNone/>
            </a:pPr>
            <a:r>
              <a:rPr lang="en-US" altLang="en-US" sz="2000" dirty="0" smtClean="0">
                <a:latin typeface="Calibri" pitchFamily="34" charset="0"/>
              </a:rPr>
              <a:t>615-719-2951 </a:t>
            </a:r>
          </a:p>
          <a:p>
            <a:pPr marL="0" indent="0" algn="ctr" eaLnBrk="1" hangingPunct="1">
              <a:buNone/>
            </a:pPr>
            <a:r>
              <a:rPr lang="en-US" altLang="en-US" sz="2000" dirty="0" smtClean="0">
                <a:latin typeface="Calibri" pitchFamily="34" charset="0"/>
                <a:hlinkClick r:id="rId4"/>
              </a:rPr>
              <a:t>Sam.Noe@dot.gov</a:t>
            </a:r>
            <a:endParaRPr lang="en-US" altLang="en-US" sz="2000" dirty="0" smtClean="0">
              <a:latin typeface="Calibri" pitchFamily="34" charset="0"/>
            </a:endParaRPr>
          </a:p>
          <a:p>
            <a:pPr marL="0" indent="0" algn="ctr" eaLnBrk="1" hangingPunct="1">
              <a:buNone/>
            </a:pPr>
            <a:endParaRPr lang="en-US" altLang="en-US" sz="1400" dirty="0">
              <a:latin typeface="Calibri" pitchFamily="34" charset="0"/>
            </a:endParaRPr>
          </a:p>
          <a:p>
            <a:pPr marL="0" indent="0" algn="ctr" eaLnBrk="1" hangingPunct="1">
              <a:buNone/>
            </a:pPr>
            <a:r>
              <a:rPr lang="en-US" altLang="en-US" sz="2000" dirty="0" smtClean="0">
                <a:latin typeface="Calibri" pitchFamily="34" charset="0"/>
              </a:rPr>
              <a:t>682-351-3428</a:t>
            </a:r>
          </a:p>
          <a:p>
            <a:pPr marL="0" indent="0" algn="ctr" eaLnBrk="1" hangingPunct="1">
              <a:buNone/>
            </a:pPr>
            <a:r>
              <a:rPr lang="en-US" altLang="en-US" sz="2000" dirty="0" smtClean="0">
                <a:latin typeface="Calibri" pitchFamily="34" charset="0"/>
                <a:hlinkClick r:id="rId5"/>
              </a:rPr>
              <a:t>Sandra.Volante@dot.gov</a:t>
            </a:r>
            <a:endParaRPr lang="en-US" altLang="en-US" sz="2000" dirty="0" smtClean="0">
              <a:latin typeface="Calibri" pitchFamily="34" charset="0"/>
            </a:endParaRPr>
          </a:p>
          <a:p>
            <a:pPr marL="0" indent="0" algn="ctr" eaLnBrk="1" hangingPunct="1">
              <a:buNone/>
            </a:pPr>
            <a:endParaRPr lang="en-US" altLang="en-US" sz="2000" dirty="0" smtClean="0">
              <a:latin typeface="Calibri" pitchFamily="34" charset="0"/>
            </a:endParaRPr>
          </a:p>
          <a:p>
            <a:pPr eaLnBrk="1" hangingPunct="1">
              <a:buFont typeface="Wingdings 2" pitchFamily="18" charset="2"/>
              <a:buNone/>
            </a:pPr>
            <a:endParaRPr lang="en-US" altLang="en-US" dirty="0" smtClean="0">
              <a:latin typeface="Calibri" pitchFamily="34" charset="0"/>
            </a:endParaRPr>
          </a:p>
        </p:txBody>
      </p:sp>
      <p:sp>
        <p:nvSpPr>
          <p:cNvPr id="9221" name="phone3"/>
          <p:cNvSpPr>
            <a:spLocks noEditPoints="1" noChangeArrowheads="1"/>
          </p:cNvSpPr>
          <p:nvPr/>
        </p:nvSpPr>
        <p:spPr bwMode="auto">
          <a:xfrm>
            <a:off x="6629400" y="457200"/>
            <a:ext cx="838200" cy="838200"/>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0 w 21600"/>
              <a:gd name="T13" fmla="*/ 2147483647 h 21600"/>
              <a:gd name="T14" fmla="*/ 0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200 w 21600"/>
              <a:gd name="T25" fmla="*/ 23516 h 21600"/>
              <a:gd name="T26" fmla="*/ 21400 w 21600"/>
              <a:gd name="T27" fmla="*/ 4048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10692" y="21600"/>
                </a:moveTo>
                <a:lnTo>
                  <a:pt x="21600" y="21600"/>
                </a:lnTo>
                <a:lnTo>
                  <a:pt x="21600" y="10684"/>
                </a:lnTo>
                <a:lnTo>
                  <a:pt x="21600" y="0"/>
                </a:lnTo>
                <a:lnTo>
                  <a:pt x="10190" y="0"/>
                </a:lnTo>
                <a:lnTo>
                  <a:pt x="0" y="0"/>
                </a:lnTo>
                <a:lnTo>
                  <a:pt x="0" y="10916"/>
                </a:lnTo>
                <a:lnTo>
                  <a:pt x="0" y="21600"/>
                </a:lnTo>
                <a:lnTo>
                  <a:pt x="10692" y="21600"/>
                </a:lnTo>
                <a:close/>
              </a:path>
              <a:path w="21600" h="21600" extrusionOk="0">
                <a:moveTo>
                  <a:pt x="3552" y="13565"/>
                </a:moveTo>
                <a:lnTo>
                  <a:pt x="3552" y="14206"/>
                </a:lnTo>
                <a:lnTo>
                  <a:pt x="3409" y="14584"/>
                </a:lnTo>
                <a:lnTo>
                  <a:pt x="3050" y="15021"/>
                </a:lnTo>
                <a:lnTo>
                  <a:pt x="2619" y="15429"/>
                </a:lnTo>
                <a:lnTo>
                  <a:pt x="2296" y="15836"/>
                </a:lnTo>
                <a:lnTo>
                  <a:pt x="2045" y="16244"/>
                </a:lnTo>
                <a:lnTo>
                  <a:pt x="1902" y="16564"/>
                </a:lnTo>
                <a:lnTo>
                  <a:pt x="1794" y="17001"/>
                </a:lnTo>
                <a:lnTo>
                  <a:pt x="1830" y="17466"/>
                </a:lnTo>
                <a:lnTo>
                  <a:pt x="2009" y="17932"/>
                </a:lnTo>
                <a:lnTo>
                  <a:pt x="2260" y="18311"/>
                </a:lnTo>
                <a:lnTo>
                  <a:pt x="2548" y="18718"/>
                </a:lnTo>
                <a:lnTo>
                  <a:pt x="3050" y="19126"/>
                </a:lnTo>
                <a:lnTo>
                  <a:pt x="3552" y="19533"/>
                </a:lnTo>
                <a:lnTo>
                  <a:pt x="4342" y="19737"/>
                </a:lnTo>
                <a:lnTo>
                  <a:pt x="5095" y="19737"/>
                </a:lnTo>
                <a:lnTo>
                  <a:pt x="5849" y="19737"/>
                </a:lnTo>
                <a:lnTo>
                  <a:pt x="6351" y="19533"/>
                </a:lnTo>
                <a:lnTo>
                  <a:pt x="7140" y="19126"/>
                </a:lnTo>
                <a:lnTo>
                  <a:pt x="7535" y="18747"/>
                </a:lnTo>
                <a:lnTo>
                  <a:pt x="7894" y="18311"/>
                </a:lnTo>
                <a:lnTo>
                  <a:pt x="8145" y="17903"/>
                </a:lnTo>
                <a:lnTo>
                  <a:pt x="8324" y="17408"/>
                </a:lnTo>
                <a:lnTo>
                  <a:pt x="8324" y="16942"/>
                </a:lnTo>
                <a:lnTo>
                  <a:pt x="8252" y="16593"/>
                </a:lnTo>
                <a:lnTo>
                  <a:pt x="8145" y="16244"/>
                </a:lnTo>
                <a:lnTo>
                  <a:pt x="7894" y="15836"/>
                </a:lnTo>
                <a:lnTo>
                  <a:pt x="7571" y="15429"/>
                </a:lnTo>
                <a:lnTo>
                  <a:pt x="7140" y="15021"/>
                </a:lnTo>
                <a:lnTo>
                  <a:pt x="6853" y="14613"/>
                </a:lnTo>
                <a:lnTo>
                  <a:pt x="6602" y="14206"/>
                </a:lnTo>
                <a:lnTo>
                  <a:pt x="6602" y="13565"/>
                </a:lnTo>
                <a:lnTo>
                  <a:pt x="6602" y="8035"/>
                </a:lnTo>
                <a:lnTo>
                  <a:pt x="6602" y="7598"/>
                </a:lnTo>
                <a:lnTo>
                  <a:pt x="6853" y="6987"/>
                </a:lnTo>
                <a:lnTo>
                  <a:pt x="7212" y="6579"/>
                </a:lnTo>
                <a:lnTo>
                  <a:pt x="7643" y="6171"/>
                </a:lnTo>
                <a:lnTo>
                  <a:pt x="7894" y="5764"/>
                </a:lnTo>
                <a:lnTo>
                  <a:pt x="8037" y="5531"/>
                </a:lnTo>
                <a:lnTo>
                  <a:pt x="8252" y="5153"/>
                </a:lnTo>
                <a:lnTo>
                  <a:pt x="8360" y="4599"/>
                </a:lnTo>
                <a:lnTo>
                  <a:pt x="8288" y="4134"/>
                </a:lnTo>
                <a:lnTo>
                  <a:pt x="8145" y="3697"/>
                </a:lnTo>
                <a:lnTo>
                  <a:pt x="7894" y="3289"/>
                </a:lnTo>
                <a:lnTo>
                  <a:pt x="7499" y="2853"/>
                </a:lnTo>
                <a:lnTo>
                  <a:pt x="7033" y="2533"/>
                </a:lnTo>
                <a:lnTo>
                  <a:pt x="6387" y="2242"/>
                </a:lnTo>
                <a:lnTo>
                  <a:pt x="5849" y="2067"/>
                </a:lnTo>
                <a:lnTo>
                  <a:pt x="5095" y="1950"/>
                </a:lnTo>
                <a:lnTo>
                  <a:pt x="4234" y="2038"/>
                </a:lnTo>
                <a:lnTo>
                  <a:pt x="3552" y="2271"/>
                </a:lnTo>
                <a:lnTo>
                  <a:pt x="3050" y="2504"/>
                </a:lnTo>
                <a:lnTo>
                  <a:pt x="2548" y="2882"/>
                </a:lnTo>
                <a:lnTo>
                  <a:pt x="2225" y="3231"/>
                </a:lnTo>
                <a:lnTo>
                  <a:pt x="1973" y="3697"/>
                </a:lnTo>
                <a:lnTo>
                  <a:pt x="1794" y="4308"/>
                </a:lnTo>
                <a:lnTo>
                  <a:pt x="1794" y="4745"/>
                </a:lnTo>
                <a:lnTo>
                  <a:pt x="1866" y="5123"/>
                </a:lnTo>
                <a:lnTo>
                  <a:pt x="2045" y="5560"/>
                </a:lnTo>
                <a:lnTo>
                  <a:pt x="2296" y="5851"/>
                </a:lnTo>
                <a:lnTo>
                  <a:pt x="2548" y="6171"/>
                </a:lnTo>
                <a:lnTo>
                  <a:pt x="3014" y="6608"/>
                </a:lnTo>
                <a:lnTo>
                  <a:pt x="3301" y="6987"/>
                </a:lnTo>
                <a:lnTo>
                  <a:pt x="3552" y="7598"/>
                </a:lnTo>
                <a:lnTo>
                  <a:pt x="3552" y="8035"/>
                </a:lnTo>
                <a:lnTo>
                  <a:pt x="3552" y="13565"/>
                </a:lnTo>
                <a:close/>
              </a:path>
              <a:path w="21600" h="21600" extrusionOk="0">
                <a:moveTo>
                  <a:pt x="10154" y="1863"/>
                </a:moveTo>
                <a:lnTo>
                  <a:pt x="19088" y="1863"/>
                </a:lnTo>
                <a:lnTo>
                  <a:pt x="19088" y="8238"/>
                </a:lnTo>
                <a:lnTo>
                  <a:pt x="10154" y="8238"/>
                </a:lnTo>
                <a:lnTo>
                  <a:pt x="10154" y="1863"/>
                </a:lnTo>
                <a:moveTo>
                  <a:pt x="10441" y="10101"/>
                </a:moveTo>
                <a:lnTo>
                  <a:pt x="10441" y="9461"/>
                </a:lnTo>
                <a:lnTo>
                  <a:pt x="18837" y="9461"/>
                </a:lnTo>
                <a:lnTo>
                  <a:pt x="18837" y="10101"/>
                </a:lnTo>
                <a:lnTo>
                  <a:pt x="10441" y="10101"/>
                </a:lnTo>
                <a:moveTo>
                  <a:pt x="11374" y="11004"/>
                </a:moveTo>
                <a:lnTo>
                  <a:pt x="12630" y="11004"/>
                </a:lnTo>
                <a:lnTo>
                  <a:pt x="12630" y="12226"/>
                </a:lnTo>
                <a:lnTo>
                  <a:pt x="11374" y="12226"/>
                </a:lnTo>
                <a:lnTo>
                  <a:pt x="11374" y="11004"/>
                </a:lnTo>
                <a:moveTo>
                  <a:pt x="13993" y="11004"/>
                </a:moveTo>
                <a:lnTo>
                  <a:pt x="15249" y="11004"/>
                </a:lnTo>
                <a:lnTo>
                  <a:pt x="15249" y="12226"/>
                </a:lnTo>
                <a:lnTo>
                  <a:pt x="13993" y="12226"/>
                </a:lnTo>
                <a:lnTo>
                  <a:pt x="13993" y="11004"/>
                </a:lnTo>
                <a:moveTo>
                  <a:pt x="16649" y="11004"/>
                </a:moveTo>
                <a:lnTo>
                  <a:pt x="17904" y="11004"/>
                </a:lnTo>
                <a:lnTo>
                  <a:pt x="17904" y="12226"/>
                </a:lnTo>
                <a:lnTo>
                  <a:pt x="16649" y="12226"/>
                </a:lnTo>
                <a:lnTo>
                  <a:pt x="16649" y="11004"/>
                </a:lnTo>
                <a:moveTo>
                  <a:pt x="11374" y="12954"/>
                </a:moveTo>
                <a:lnTo>
                  <a:pt x="12630" y="12954"/>
                </a:lnTo>
                <a:lnTo>
                  <a:pt x="12630" y="14177"/>
                </a:lnTo>
                <a:lnTo>
                  <a:pt x="11374" y="14177"/>
                </a:lnTo>
                <a:lnTo>
                  <a:pt x="11374" y="12954"/>
                </a:lnTo>
                <a:moveTo>
                  <a:pt x="13993" y="12954"/>
                </a:moveTo>
                <a:lnTo>
                  <a:pt x="15249" y="12954"/>
                </a:lnTo>
                <a:lnTo>
                  <a:pt x="15249" y="14177"/>
                </a:lnTo>
                <a:lnTo>
                  <a:pt x="13993" y="14177"/>
                </a:lnTo>
                <a:lnTo>
                  <a:pt x="13993" y="12954"/>
                </a:lnTo>
                <a:moveTo>
                  <a:pt x="16649" y="12954"/>
                </a:moveTo>
                <a:lnTo>
                  <a:pt x="17904" y="12954"/>
                </a:lnTo>
                <a:lnTo>
                  <a:pt x="17904" y="14177"/>
                </a:lnTo>
                <a:lnTo>
                  <a:pt x="16649" y="14177"/>
                </a:lnTo>
                <a:lnTo>
                  <a:pt x="16649" y="12954"/>
                </a:lnTo>
                <a:moveTo>
                  <a:pt x="11374" y="14905"/>
                </a:moveTo>
                <a:lnTo>
                  <a:pt x="12630" y="14905"/>
                </a:lnTo>
                <a:lnTo>
                  <a:pt x="12630" y="16127"/>
                </a:lnTo>
                <a:lnTo>
                  <a:pt x="11374" y="16127"/>
                </a:lnTo>
                <a:lnTo>
                  <a:pt x="11374" y="14905"/>
                </a:lnTo>
                <a:moveTo>
                  <a:pt x="13993" y="14905"/>
                </a:moveTo>
                <a:lnTo>
                  <a:pt x="15249" y="14905"/>
                </a:lnTo>
                <a:lnTo>
                  <a:pt x="15249" y="16127"/>
                </a:lnTo>
                <a:lnTo>
                  <a:pt x="13993" y="16127"/>
                </a:lnTo>
                <a:lnTo>
                  <a:pt x="13993" y="14905"/>
                </a:lnTo>
                <a:moveTo>
                  <a:pt x="16649" y="14905"/>
                </a:moveTo>
                <a:lnTo>
                  <a:pt x="17904" y="14905"/>
                </a:lnTo>
                <a:lnTo>
                  <a:pt x="17904" y="16127"/>
                </a:lnTo>
                <a:lnTo>
                  <a:pt x="16649" y="16127"/>
                </a:lnTo>
                <a:lnTo>
                  <a:pt x="16649" y="14905"/>
                </a:lnTo>
                <a:moveTo>
                  <a:pt x="11374" y="16855"/>
                </a:moveTo>
                <a:lnTo>
                  <a:pt x="12630" y="16855"/>
                </a:lnTo>
                <a:lnTo>
                  <a:pt x="12630" y="18078"/>
                </a:lnTo>
                <a:lnTo>
                  <a:pt x="11374" y="18078"/>
                </a:lnTo>
                <a:lnTo>
                  <a:pt x="11374" y="16855"/>
                </a:lnTo>
                <a:moveTo>
                  <a:pt x="13993" y="16855"/>
                </a:moveTo>
                <a:lnTo>
                  <a:pt x="15249" y="16855"/>
                </a:lnTo>
                <a:lnTo>
                  <a:pt x="15249" y="18078"/>
                </a:lnTo>
                <a:lnTo>
                  <a:pt x="13993" y="18078"/>
                </a:lnTo>
                <a:lnTo>
                  <a:pt x="13993" y="16855"/>
                </a:lnTo>
                <a:moveTo>
                  <a:pt x="16649" y="16855"/>
                </a:moveTo>
                <a:lnTo>
                  <a:pt x="17904" y="16855"/>
                </a:lnTo>
                <a:lnTo>
                  <a:pt x="17904" y="18078"/>
                </a:lnTo>
                <a:lnTo>
                  <a:pt x="16649" y="18078"/>
                </a:lnTo>
                <a:lnTo>
                  <a:pt x="16649" y="16855"/>
                </a:lnTo>
              </a:path>
            </a:pathLst>
          </a:custGeom>
          <a:solidFill>
            <a:srgbClr val="FFFFCC"/>
          </a:solidFill>
          <a:ln w="9525">
            <a:solidFill>
              <a:srgbClr val="000000"/>
            </a:solidFill>
            <a:miter lim="800000"/>
            <a:headEnd/>
            <a:tailEnd/>
          </a:ln>
        </p:spPr>
        <p:txBody>
          <a:bodyPr/>
          <a:lstStyle/>
          <a:p>
            <a:endParaRPr lang="en-US"/>
          </a:p>
        </p:txBody>
      </p:sp>
      <p:sp>
        <p:nvSpPr>
          <p:cNvPr id="7" name="Right Arrow 6"/>
          <p:cNvSpPr/>
          <p:nvPr/>
        </p:nvSpPr>
        <p:spPr>
          <a:xfrm>
            <a:off x="5131574" y="1892474"/>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8" name="Right Arrow 7"/>
          <p:cNvSpPr/>
          <p:nvPr/>
        </p:nvSpPr>
        <p:spPr>
          <a:xfrm>
            <a:off x="5127038" y="2630439"/>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
        <p:nvSpPr>
          <p:cNvPr id="9" name="Right Arrow 8"/>
          <p:cNvSpPr/>
          <p:nvPr/>
        </p:nvSpPr>
        <p:spPr>
          <a:xfrm>
            <a:off x="5127038" y="3272989"/>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p>
        </p:txBody>
      </p:sp>
    </p:spTree>
    <p:extLst>
      <p:ext uri="{BB962C8B-B14F-4D97-AF65-F5344CB8AC3E}">
        <p14:creationId xmlns:p14="http://schemas.microsoft.com/office/powerpoint/2010/main" val="40932695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7010400" y="6477109"/>
            <a:ext cx="2133600" cy="365125"/>
          </a:xfrm>
          <a:prstGeom prst="rect">
            <a:avLst/>
          </a:prstGeom>
        </p:spPr>
        <p:txBody>
          <a:bodyPr/>
          <a:lstStyle/>
          <a:p>
            <a:pPr>
              <a:defRPr/>
            </a:pPr>
            <a:fld id="{26DFE07C-37D8-424E-8368-908CDC339E73}" type="slidenum">
              <a:rPr lang="en-US" smtClean="0"/>
              <a:pPr>
                <a:defRPr/>
              </a:pPr>
              <a:t>23</a:t>
            </a:fld>
            <a:endParaRPr lang="en-US" dirty="0"/>
          </a:p>
        </p:txBody>
      </p:sp>
      <p:sp>
        <p:nvSpPr>
          <p:cNvPr id="3" name="Title 2"/>
          <p:cNvSpPr>
            <a:spLocks noGrp="1"/>
          </p:cNvSpPr>
          <p:nvPr>
            <p:ph type="ctrTitle"/>
          </p:nvPr>
        </p:nvSpPr>
        <p:spPr>
          <a:xfrm>
            <a:off x="2743200" y="2286000"/>
            <a:ext cx="3657600" cy="1752600"/>
          </a:xfrm>
        </p:spPr>
        <p:txBody>
          <a:bodyPr>
            <a:normAutofit/>
          </a:bodyPr>
          <a:lstStyle/>
          <a:p>
            <a:r>
              <a:rPr lang="en-US" sz="5400" dirty="0" smtClean="0"/>
              <a:t>Questions</a:t>
            </a:r>
            <a:endParaRPr lang="en-US" sz="5400" dirty="0"/>
          </a:p>
        </p:txBody>
      </p:sp>
    </p:spTree>
    <p:extLst>
      <p:ext uri="{BB962C8B-B14F-4D97-AF65-F5344CB8AC3E}">
        <p14:creationId xmlns:p14="http://schemas.microsoft.com/office/powerpoint/2010/main" val="26930183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D&amp;A </a:t>
            </a:r>
            <a:r>
              <a:rPr lang="en-US" sz="3600" dirty="0"/>
              <a:t>R</a:t>
            </a:r>
            <a:r>
              <a:rPr lang="en-US" sz="3600" dirty="0" smtClean="0"/>
              <a:t>egulations</a:t>
            </a:r>
            <a:endParaRPr lang="en-US" sz="3600" dirty="0"/>
          </a:p>
        </p:txBody>
      </p:sp>
      <p:sp>
        <p:nvSpPr>
          <p:cNvPr id="3" name="Footer Placeholder 2"/>
          <p:cNvSpPr>
            <a:spLocks noGrp="1"/>
          </p:cNvSpPr>
          <p:nvPr>
            <p:ph type="ftr" sz="quarter" idx="11"/>
          </p:nvPr>
        </p:nvSpPr>
        <p:spPr/>
        <p:txBody>
          <a:bodyPr/>
          <a:lstStyle/>
          <a:p>
            <a:r>
              <a:rPr lang="en-US" smtClean="0"/>
              <a:t>For discussion purposes only. Not the official position of FRA/USDOT.</a:t>
            </a:r>
            <a:endParaRPr lang="en-US"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24</a:t>
            </a:fld>
            <a:endParaRPr lang="en-US" dirty="0"/>
          </a:p>
        </p:txBody>
      </p:sp>
      <p:sp>
        <p:nvSpPr>
          <p:cNvPr id="5" name="Content Placeholder 4"/>
          <p:cNvSpPr>
            <a:spLocks noGrp="1"/>
          </p:cNvSpPr>
          <p:nvPr>
            <p:ph sz="quarter" idx="1"/>
          </p:nvPr>
        </p:nvSpPr>
        <p:spPr>
          <a:xfrm>
            <a:off x="180974" y="1581149"/>
            <a:ext cx="8848726" cy="4578111"/>
          </a:xfrm>
        </p:spPr>
        <p:txBody>
          <a:bodyPr>
            <a:normAutofit fontScale="77500" lnSpcReduction="20000"/>
          </a:bodyPr>
          <a:lstStyle/>
          <a:p>
            <a:pPr lvl="0"/>
            <a:r>
              <a:rPr lang="en-US" sz="2200" dirty="0" smtClean="0"/>
              <a:t>DOT testing conforms with HHS federal testing 5-panel for the following substances:</a:t>
            </a:r>
          </a:p>
          <a:p>
            <a:pPr marL="685800" lvl="2" indent="0">
              <a:spcAft>
                <a:spcPts val="600"/>
              </a:spcAft>
              <a:buNone/>
            </a:pPr>
            <a:r>
              <a:rPr lang="en-US" sz="1900" dirty="0" smtClean="0"/>
              <a:t>1) Marijuana,  2) Cocaine,  3) Opiates,   4) Amphetamines,  5) PCP</a:t>
            </a:r>
            <a:endParaRPr lang="en-US" sz="2000" b="1" dirty="0" smtClean="0">
              <a:solidFill>
                <a:schemeClr val="accent3"/>
              </a:solidFill>
            </a:endParaRPr>
          </a:p>
          <a:p>
            <a:pPr marL="342900" lvl="2" indent="-342900">
              <a:spcBef>
                <a:spcPts val="700"/>
              </a:spcBef>
              <a:buSzPct val="60000"/>
            </a:pPr>
            <a:r>
              <a:rPr lang="en-US" sz="2100" dirty="0">
                <a:solidFill>
                  <a:schemeClr val="tx2"/>
                </a:solidFill>
              </a:rPr>
              <a:t>What the HHS-DOT 5-panel </a:t>
            </a:r>
            <a:r>
              <a:rPr lang="en-US" sz="2100" dirty="0" smtClean="0">
                <a:solidFill>
                  <a:schemeClr val="tx2"/>
                </a:solidFill>
              </a:rPr>
              <a:t>does </a:t>
            </a:r>
            <a:r>
              <a:rPr lang="en-US" sz="2100" u="sng" dirty="0" smtClean="0">
                <a:solidFill>
                  <a:schemeClr val="tx2"/>
                </a:solidFill>
              </a:rPr>
              <a:t>NOT</a:t>
            </a:r>
            <a:r>
              <a:rPr lang="en-US" sz="2100" dirty="0" smtClean="0">
                <a:solidFill>
                  <a:schemeClr val="tx2"/>
                </a:solidFill>
              </a:rPr>
              <a:t> test </a:t>
            </a:r>
            <a:r>
              <a:rPr lang="en-US" sz="2100" dirty="0">
                <a:solidFill>
                  <a:schemeClr val="tx2"/>
                </a:solidFill>
              </a:rPr>
              <a:t>for: </a:t>
            </a:r>
          </a:p>
          <a:p>
            <a:pPr lvl="2"/>
            <a:r>
              <a:rPr lang="en-US" sz="1900" dirty="0">
                <a:solidFill>
                  <a:schemeClr val="tx2"/>
                </a:solidFill>
              </a:rPr>
              <a:t>S</a:t>
            </a:r>
            <a:r>
              <a:rPr lang="en-US" sz="1900" dirty="0" smtClean="0">
                <a:solidFill>
                  <a:schemeClr val="tx2"/>
                </a:solidFill>
              </a:rPr>
              <a:t>ynthetic opioid painkillers (such as Fentanyl, Vicodin, Percocet, OxyContin, </a:t>
            </a:r>
            <a:r>
              <a:rPr lang="en-US" sz="1900" dirty="0" err="1" smtClean="0">
                <a:solidFill>
                  <a:schemeClr val="tx2"/>
                </a:solidFill>
              </a:rPr>
              <a:t>Dilaudid</a:t>
            </a:r>
            <a:r>
              <a:rPr lang="en-US" sz="1900" dirty="0" smtClean="0">
                <a:solidFill>
                  <a:schemeClr val="tx2"/>
                </a:solidFill>
              </a:rPr>
              <a:t>) </a:t>
            </a:r>
          </a:p>
          <a:p>
            <a:pPr lvl="2"/>
            <a:r>
              <a:rPr lang="en-US" sz="1900" dirty="0">
                <a:solidFill>
                  <a:schemeClr val="tx2"/>
                </a:solidFill>
              </a:rPr>
              <a:t>T</a:t>
            </a:r>
            <a:r>
              <a:rPr lang="en-US" sz="1900" dirty="0" smtClean="0">
                <a:solidFill>
                  <a:schemeClr val="tx2"/>
                </a:solidFill>
              </a:rPr>
              <a:t>ranquilizers (e.g. Valium, Xanax, Ativan)</a:t>
            </a:r>
          </a:p>
          <a:p>
            <a:pPr lvl="2"/>
            <a:r>
              <a:rPr lang="en-US" sz="1900" dirty="0" smtClean="0">
                <a:solidFill>
                  <a:schemeClr val="tx2"/>
                </a:solidFill>
              </a:rPr>
              <a:t>Muscle relaxers (e.g. </a:t>
            </a:r>
            <a:r>
              <a:rPr lang="en-US" sz="1900" dirty="0" err="1" smtClean="0">
                <a:solidFill>
                  <a:schemeClr val="tx2"/>
                </a:solidFill>
              </a:rPr>
              <a:t>Flexeril</a:t>
            </a:r>
            <a:r>
              <a:rPr lang="en-US" sz="1900" dirty="0" smtClean="0">
                <a:solidFill>
                  <a:schemeClr val="tx2"/>
                </a:solidFill>
              </a:rPr>
              <a:t>), barbiturates, synthetic marijuana (K2, Spice) …</a:t>
            </a:r>
          </a:p>
          <a:p>
            <a:pPr lvl="1"/>
            <a:endParaRPr lang="en-US" sz="700" dirty="0" smtClean="0"/>
          </a:p>
          <a:p>
            <a:r>
              <a:rPr lang="en-US" sz="2200" dirty="0" smtClean="0"/>
              <a:t>FRA testing employs the 5-panel for all the following test types:</a:t>
            </a:r>
          </a:p>
          <a:p>
            <a:pPr lvl="2"/>
            <a:r>
              <a:rPr lang="en-US" sz="1900" dirty="0" smtClean="0"/>
              <a:t>Pre-employment</a:t>
            </a:r>
          </a:p>
          <a:p>
            <a:pPr lvl="2"/>
            <a:r>
              <a:rPr lang="en-US" sz="1900" dirty="0" smtClean="0"/>
              <a:t>Random</a:t>
            </a:r>
          </a:p>
          <a:p>
            <a:pPr lvl="2"/>
            <a:r>
              <a:rPr lang="en-US" sz="1900" dirty="0" smtClean="0"/>
              <a:t>Reasonable Suspicion</a:t>
            </a:r>
          </a:p>
          <a:p>
            <a:pPr lvl="2"/>
            <a:r>
              <a:rPr lang="en-US" sz="1900" dirty="0" smtClean="0"/>
              <a:t>Reasonable Cause (post accident – FRA custom panel)</a:t>
            </a:r>
          </a:p>
          <a:p>
            <a:pPr lvl="2">
              <a:spcAft>
                <a:spcPts val="600"/>
              </a:spcAft>
            </a:pPr>
            <a:r>
              <a:rPr lang="en-US" sz="1900" dirty="0" smtClean="0"/>
              <a:t>Post-violation:  Return-to-Duty and Follow-up</a:t>
            </a:r>
            <a:endParaRPr lang="en-US" sz="2200" dirty="0" smtClean="0"/>
          </a:p>
          <a:p>
            <a:pPr>
              <a:spcAft>
                <a:spcPts val="600"/>
              </a:spcAft>
            </a:pPr>
            <a:r>
              <a:rPr lang="en-US" sz="2200" dirty="0" smtClean="0"/>
              <a:t>FRA post-accident testing employs expanded panel (both blood and urine tests) - </a:t>
            </a:r>
            <a:r>
              <a:rPr lang="en-US" sz="1600" dirty="0" smtClean="0"/>
              <a:t>accidents </a:t>
            </a:r>
            <a:r>
              <a:rPr lang="en-US" sz="1600" dirty="0"/>
              <a:t>of $1M or more property damage, $150K or in impacts, fatality, or passenger injury</a:t>
            </a:r>
            <a:endParaRPr lang="en-US" sz="2200" dirty="0" smtClean="0"/>
          </a:p>
          <a:p>
            <a:r>
              <a:rPr lang="en-US" sz="2200" dirty="0" smtClean="0"/>
              <a:t>Some Railroads use company testing including:</a:t>
            </a:r>
          </a:p>
          <a:p>
            <a:pPr lvl="2"/>
            <a:r>
              <a:rPr lang="en-US" sz="1900" dirty="0" smtClean="0"/>
              <a:t>Hair testing (90-day detection window) for pre-employment</a:t>
            </a:r>
          </a:p>
          <a:p>
            <a:pPr lvl="2"/>
            <a:r>
              <a:rPr lang="en-US" sz="1900" dirty="0" smtClean="0"/>
              <a:t>Expanded 10-panel testing plus synthetic marijuana</a:t>
            </a:r>
          </a:p>
          <a:p>
            <a:pPr lvl="1"/>
            <a:endParaRPr lang="en-US" sz="700" dirty="0" smtClean="0"/>
          </a:p>
          <a:p>
            <a:endParaRPr lang="en-US" sz="2000" dirty="0" smtClean="0"/>
          </a:p>
          <a:p>
            <a:pPr lvl="0"/>
            <a:endParaRPr lang="en-US" sz="2000" dirty="0"/>
          </a:p>
          <a:p>
            <a:endParaRPr lang="en-US" sz="2000" dirty="0"/>
          </a:p>
          <a:p>
            <a:pPr lvl="0"/>
            <a:endParaRPr lang="en-US" sz="2000" dirty="0"/>
          </a:p>
          <a:p>
            <a:endParaRPr lang="en-US" sz="2000" dirty="0"/>
          </a:p>
        </p:txBody>
      </p:sp>
    </p:spTree>
    <p:extLst>
      <p:ext uri="{BB962C8B-B14F-4D97-AF65-F5344CB8AC3E}">
        <p14:creationId xmlns:p14="http://schemas.microsoft.com/office/powerpoint/2010/main" val="24353587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200" dirty="0" smtClean="0"/>
              <a:t>D&amp;A </a:t>
            </a:r>
            <a:r>
              <a:rPr lang="en-US" sz="3200" dirty="0"/>
              <a:t>regulations</a:t>
            </a:r>
          </a:p>
        </p:txBody>
      </p:sp>
      <p:sp>
        <p:nvSpPr>
          <p:cNvPr id="3" name="Footer Placeholder 2"/>
          <p:cNvSpPr>
            <a:spLocks noGrp="1"/>
          </p:cNvSpPr>
          <p:nvPr>
            <p:ph type="ftr" sz="quarter" idx="11"/>
          </p:nvPr>
        </p:nvSpPr>
        <p:spPr/>
        <p:txBody>
          <a:bodyPr/>
          <a:lstStyle/>
          <a:p>
            <a:r>
              <a:rPr lang="en-US" smtClean="0"/>
              <a:t>For discussion purposes only. Not the official position of FRA/USDOT.</a:t>
            </a:r>
            <a:endParaRPr lang="en-US"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25</a:t>
            </a:fld>
            <a:endParaRPr lang="en-US" dirty="0"/>
          </a:p>
        </p:txBody>
      </p:sp>
      <p:sp>
        <p:nvSpPr>
          <p:cNvPr id="5" name="Content Placeholder 4"/>
          <p:cNvSpPr>
            <a:spLocks noGrp="1"/>
          </p:cNvSpPr>
          <p:nvPr>
            <p:ph sz="quarter" idx="1"/>
          </p:nvPr>
        </p:nvSpPr>
        <p:spPr>
          <a:xfrm>
            <a:off x="-19878" y="914400"/>
            <a:ext cx="9144000" cy="5032181"/>
          </a:xfrm>
        </p:spPr>
        <p:txBody>
          <a:bodyPr>
            <a:normAutofit fontScale="92500" lnSpcReduction="10000"/>
          </a:bodyPr>
          <a:lstStyle/>
          <a:p>
            <a:pPr>
              <a:spcAft>
                <a:spcPts val="600"/>
              </a:spcAft>
            </a:pPr>
            <a:r>
              <a:rPr lang="en-US" sz="2000" dirty="0" smtClean="0"/>
              <a:t>Self Referral programs – can make a difference</a:t>
            </a:r>
          </a:p>
          <a:p>
            <a:r>
              <a:rPr lang="en-US" sz="2000" dirty="0" smtClean="0"/>
              <a:t>The FRA D&amp;A testing program covers the following hours-of service (HOS) safety-sensitive crafts:</a:t>
            </a:r>
          </a:p>
          <a:p>
            <a:pPr lvl="2"/>
            <a:r>
              <a:rPr lang="en-US" sz="1900" dirty="0" smtClean="0"/>
              <a:t>Train &amp; Engine</a:t>
            </a:r>
          </a:p>
          <a:p>
            <a:pPr lvl="2"/>
            <a:r>
              <a:rPr lang="en-US" sz="1900" dirty="0" smtClean="0"/>
              <a:t>Dispatch</a:t>
            </a:r>
          </a:p>
          <a:p>
            <a:pPr lvl="2"/>
            <a:r>
              <a:rPr lang="en-US" sz="1900" dirty="0" smtClean="0"/>
              <a:t>Signal</a:t>
            </a:r>
          </a:p>
          <a:p>
            <a:pPr lvl="2">
              <a:spcAft>
                <a:spcPts val="600"/>
              </a:spcAft>
            </a:pPr>
            <a:r>
              <a:rPr lang="en-US" sz="1900" dirty="0" smtClean="0"/>
              <a:t>Carmen/Hostlers</a:t>
            </a:r>
            <a:endParaRPr lang="en-US" sz="800" dirty="0" smtClean="0"/>
          </a:p>
          <a:p>
            <a:r>
              <a:rPr lang="en-US" sz="2000" dirty="0" smtClean="0"/>
              <a:t>Recently published final rule adding the first non-HOS safety-sensitive craft:</a:t>
            </a:r>
          </a:p>
          <a:p>
            <a:pPr lvl="2"/>
            <a:r>
              <a:rPr lang="en-US" sz="1900" dirty="0" smtClean="0"/>
              <a:t>Maintenance-of-Way/Roadway Workers</a:t>
            </a:r>
          </a:p>
          <a:p>
            <a:pPr lvl="2">
              <a:spcAft>
                <a:spcPts val="600"/>
              </a:spcAft>
            </a:pPr>
            <a:r>
              <a:rPr lang="en-US" sz="1900" dirty="0" smtClean="0"/>
              <a:t>Implementation date:  June 12, 2017</a:t>
            </a:r>
            <a:endParaRPr lang="en-US" sz="800" dirty="0" smtClean="0"/>
          </a:p>
          <a:p>
            <a:r>
              <a:rPr lang="en-US" sz="2000" b="1" dirty="0" smtClean="0">
                <a:solidFill>
                  <a:srgbClr val="FF0000"/>
                </a:solidFill>
              </a:rPr>
              <a:t>One safety-sensitive craft remains:</a:t>
            </a:r>
          </a:p>
          <a:p>
            <a:pPr lvl="1"/>
            <a:r>
              <a:rPr lang="en-US" sz="2000" dirty="0" smtClean="0">
                <a:solidFill>
                  <a:srgbClr val="FF0000"/>
                </a:solidFill>
              </a:rPr>
              <a:t>Mechanical</a:t>
            </a:r>
          </a:p>
          <a:p>
            <a:pPr lvl="2"/>
            <a:r>
              <a:rPr lang="en-US" sz="1700" dirty="0" smtClean="0">
                <a:solidFill>
                  <a:srgbClr val="FF0000"/>
                </a:solidFill>
              </a:rPr>
              <a:t>Only </a:t>
            </a:r>
            <a:r>
              <a:rPr lang="en-US" sz="1700" dirty="0">
                <a:solidFill>
                  <a:srgbClr val="FF0000"/>
                </a:solidFill>
              </a:rPr>
              <a:t>~30% of Mechanical employees are randomly tested </a:t>
            </a:r>
            <a:r>
              <a:rPr lang="en-US" sz="1700" dirty="0" smtClean="0">
                <a:solidFill>
                  <a:srgbClr val="FF0000"/>
                </a:solidFill>
              </a:rPr>
              <a:t>currently</a:t>
            </a:r>
          </a:p>
          <a:p>
            <a:pPr lvl="2"/>
            <a:r>
              <a:rPr lang="en-US" sz="1800" dirty="0">
                <a:solidFill>
                  <a:srgbClr val="FF0000"/>
                </a:solidFill>
              </a:rPr>
              <a:t>The other 70% do not have the deterrent effect of </a:t>
            </a:r>
            <a:r>
              <a:rPr lang="en-US" sz="1800" i="1" dirty="0">
                <a:solidFill>
                  <a:srgbClr val="FF0000"/>
                </a:solidFill>
              </a:rPr>
              <a:t>any</a:t>
            </a:r>
            <a:r>
              <a:rPr lang="en-US" sz="1800" dirty="0">
                <a:solidFill>
                  <a:srgbClr val="FF0000"/>
                </a:solidFill>
              </a:rPr>
              <a:t> random testing </a:t>
            </a:r>
            <a:r>
              <a:rPr lang="en-US" sz="1800" dirty="0" smtClean="0">
                <a:solidFill>
                  <a:srgbClr val="FF0000"/>
                </a:solidFill>
              </a:rPr>
              <a:t>program</a:t>
            </a:r>
            <a:endParaRPr lang="en-US" sz="1700" dirty="0" smtClean="0">
              <a:solidFill>
                <a:srgbClr val="FF0000"/>
              </a:solidFill>
            </a:endParaRPr>
          </a:p>
          <a:p>
            <a:pPr lvl="2"/>
            <a:r>
              <a:rPr lang="en-US" sz="1600" dirty="0" smtClean="0">
                <a:solidFill>
                  <a:srgbClr val="FF0000"/>
                </a:solidFill>
              </a:rPr>
              <a:t>Show </a:t>
            </a:r>
            <a:r>
              <a:rPr lang="en-US" sz="1600" dirty="0">
                <a:solidFill>
                  <a:srgbClr val="FF0000"/>
                </a:solidFill>
              </a:rPr>
              <a:t>significantly higher violation rates than covered service </a:t>
            </a:r>
            <a:r>
              <a:rPr lang="en-US" sz="1600" dirty="0" smtClean="0">
                <a:solidFill>
                  <a:srgbClr val="FF0000"/>
                </a:solidFill>
              </a:rPr>
              <a:t>employees;</a:t>
            </a:r>
            <a:r>
              <a:rPr lang="en-US" sz="1600" dirty="0" smtClean="0">
                <a:solidFill>
                  <a:schemeClr val="accent3"/>
                </a:solidFill>
              </a:rPr>
              <a:t> </a:t>
            </a:r>
            <a:r>
              <a:rPr lang="en-US" sz="1600" b="1" dirty="0" smtClean="0">
                <a:solidFill>
                  <a:schemeClr val="tx2"/>
                </a:solidFill>
              </a:rPr>
              <a:t>33% </a:t>
            </a:r>
            <a:r>
              <a:rPr lang="en-US" sz="1600" dirty="0" smtClean="0">
                <a:solidFill>
                  <a:schemeClr val="tx2"/>
                </a:solidFill>
              </a:rPr>
              <a:t>positive rate in post-accident over the last 13 years</a:t>
            </a:r>
          </a:p>
          <a:p>
            <a:pPr lvl="1"/>
            <a:endParaRPr lang="en-US" sz="2000" dirty="0" smtClean="0">
              <a:solidFill>
                <a:srgbClr val="FF0000"/>
              </a:solidFill>
            </a:endParaRPr>
          </a:p>
          <a:p>
            <a:endParaRPr lang="en-US" sz="2000" dirty="0" smtClean="0"/>
          </a:p>
          <a:p>
            <a:pPr lvl="0"/>
            <a:endParaRPr lang="en-US" sz="2000" dirty="0"/>
          </a:p>
          <a:p>
            <a:endParaRPr lang="en-US" sz="2000" dirty="0"/>
          </a:p>
          <a:p>
            <a:pPr lvl="0"/>
            <a:endParaRPr lang="en-US" sz="2000" dirty="0"/>
          </a:p>
          <a:p>
            <a:endParaRPr lang="en-US" sz="2000" dirty="0"/>
          </a:p>
        </p:txBody>
      </p:sp>
    </p:spTree>
    <p:extLst>
      <p:ext uri="{BB962C8B-B14F-4D97-AF65-F5344CB8AC3E}">
        <p14:creationId xmlns:p14="http://schemas.microsoft.com/office/powerpoint/2010/main" val="10873955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Recent Drug Incidents</a:t>
            </a:r>
            <a:endParaRPr lang="en-US" sz="3200" dirty="0"/>
          </a:p>
        </p:txBody>
      </p:sp>
      <p:sp>
        <p:nvSpPr>
          <p:cNvPr id="3" name="Content Placeholder 2"/>
          <p:cNvSpPr>
            <a:spLocks noGrp="1"/>
          </p:cNvSpPr>
          <p:nvPr>
            <p:ph sz="quarter" idx="1"/>
          </p:nvPr>
        </p:nvSpPr>
        <p:spPr>
          <a:xfrm>
            <a:off x="98652" y="1480457"/>
            <a:ext cx="8931276" cy="5021535"/>
          </a:xfrm>
        </p:spPr>
        <p:txBody>
          <a:bodyPr>
            <a:noAutofit/>
          </a:bodyPr>
          <a:lstStyle/>
          <a:p>
            <a:endParaRPr lang="en-US" sz="1600" dirty="0" smtClean="0"/>
          </a:p>
          <a:p>
            <a:pPr marL="320040" lvl="1" indent="0">
              <a:buNone/>
            </a:pPr>
            <a:r>
              <a:rPr lang="en-US" sz="1600" b="1" dirty="0" smtClean="0"/>
              <a:t>Fall </a:t>
            </a:r>
            <a:r>
              <a:rPr lang="en-US" sz="1600" b="1" dirty="0"/>
              <a:t>2014 </a:t>
            </a:r>
            <a:r>
              <a:rPr lang="en-US" sz="1600" b="1" dirty="0" smtClean="0"/>
              <a:t>– </a:t>
            </a:r>
            <a:r>
              <a:rPr lang="en-US" sz="1600" dirty="0"/>
              <a:t>E</a:t>
            </a:r>
            <a:r>
              <a:rPr lang="en-US" sz="1600" dirty="0" smtClean="0"/>
              <a:t>mployee discovered in </a:t>
            </a:r>
            <a:r>
              <a:rPr lang="en-US" sz="1600" dirty="0"/>
              <a:t>the </a:t>
            </a:r>
            <a:r>
              <a:rPr lang="en-US" sz="1600" dirty="0" smtClean="0"/>
              <a:t>work parking </a:t>
            </a:r>
            <a:r>
              <a:rPr lang="en-US" sz="1600" dirty="0"/>
              <a:t>lot </a:t>
            </a:r>
            <a:r>
              <a:rPr lang="en-US" sz="1600" dirty="0" smtClean="0"/>
              <a:t>– fatal opiate overdose which included heroin</a:t>
            </a:r>
            <a:r>
              <a:rPr lang="en-US" sz="1600" dirty="0"/>
              <a:t>, oxycodone, oxymorphone, and </a:t>
            </a:r>
            <a:r>
              <a:rPr lang="en-US" sz="1600" dirty="0" smtClean="0"/>
              <a:t>fentanyl</a:t>
            </a:r>
          </a:p>
          <a:p>
            <a:pPr marL="320040" lvl="1" indent="0">
              <a:buNone/>
            </a:pPr>
            <a:endParaRPr lang="en-US" sz="1600" dirty="0" smtClean="0"/>
          </a:p>
          <a:p>
            <a:pPr marL="320040" lvl="1" indent="0">
              <a:buNone/>
            </a:pPr>
            <a:r>
              <a:rPr lang="en-US" sz="1600" b="1" dirty="0" smtClean="0"/>
              <a:t>Spring 2015 – </a:t>
            </a:r>
            <a:r>
              <a:rPr lang="en-US" sz="1600" dirty="0" smtClean="0"/>
              <a:t>Employee fatally injured </a:t>
            </a:r>
            <a:r>
              <a:rPr lang="en-US" sz="1600" dirty="0"/>
              <a:t>in a </a:t>
            </a:r>
            <a:r>
              <a:rPr lang="en-US" sz="1600" dirty="0" smtClean="0"/>
              <a:t>yard incident - FRA post-accident test was positive for marijuana</a:t>
            </a:r>
          </a:p>
          <a:p>
            <a:pPr marL="320040" lvl="1" indent="0">
              <a:buNone/>
            </a:pPr>
            <a:endParaRPr lang="en-US" sz="1600" b="1" dirty="0" smtClean="0"/>
          </a:p>
          <a:p>
            <a:pPr marL="320040" lvl="1" indent="0">
              <a:buNone/>
            </a:pPr>
            <a:r>
              <a:rPr lang="en-US" sz="1600" b="1" dirty="0" smtClean="0"/>
              <a:t>Winter 2016 – </a:t>
            </a:r>
            <a:r>
              <a:rPr lang="en-US" sz="1600" dirty="0" smtClean="0"/>
              <a:t>MOW employee – fatal fentanyl (opiate) overdose at work site, after start of shift, following job briefing</a:t>
            </a:r>
            <a:endParaRPr lang="en-US" sz="1600" dirty="0"/>
          </a:p>
          <a:p>
            <a:pPr marL="320040" lvl="1" indent="0">
              <a:buNone/>
            </a:pPr>
            <a:endParaRPr lang="en-US" sz="1600" dirty="0" smtClean="0"/>
          </a:p>
          <a:p>
            <a:pPr marL="320040" lvl="1" indent="0">
              <a:buNone/>
            </a:pPr>
            <a:r>
              <a:rPr lang="en-US" sz="1600" b="1" dirty="0" smtClean="0"/>
              <a:t>Spring 2016 – </a:t>
            </a:r>
            <a:r>
              <a:rPr lang="en-US" sz="1600" dirty="0" smtClean="0"/>
              <a:t>SIX post-accident positives in THREE separate accidents within a month</a:t>
            </a:r>
          </a:p>
          <a:p>
            <a:pPr marL="320040" lvl="1" indent="0">
              <a:buNone/>
            </a:pPr>
            <a:endParaRPr lang="en-US" sz="1600" dirty="0" smtClean="0"/>
          </a:p>
          <a:p>
            <a:pPr marL="320040" lvl="1" indent="0">
              <a:buNone/>
            </a:pPr>
            <a:r>
              <a:rPr lang="en-US" sz="1600" b="1" dirty="0" smtClean="0"/>
              <a:t>Summer 2016 – </a:t>
            </a:r>
            <a:r>
              <a:rPr lang="en-US" sz="1600" dirty="0"/>
              <a:t>T</a:t>
            </a:r>
            <a:r>
              <a:rPr lang="en-US" sz="1600" dirty="0" smtClean="0"/>
              <a:t>wo separate accidents, with train crew positive for marijuana</a:t>
            </a:r>
          </a:p>
        </p:txBody>
      </p:sp>
      <p:sp>
        <p:nvSpPr>
          <p:cNvPr id="7" name="Slide Number Placeholder 6"/>
          <p:cNvSpPr>
            <a:spLocks noGrp="1"/>
          </p:cNvSpPr>
          <p:nvPr>
            <p:ph type="sldNum" sz="quarter" idx="12"/>
          </p:nvPr>
        </p:nvSpPr>
        <p:spPr>
          <a:xfrm>
            <a:off x="8496300" y="6603593"/>
            <a:ext cx="533400" cy="244476"/>
          </a:xfrm>
        </p:spPr>
        <p:txBody>
          <a:bodyPr>
            <a:normAutofit fontScale="92500" lnSpcReduction="10000"/>
          </a:bodyPr>
          <a:lstStyle/>
          <a:p>
            <a:fld id="{17CB1FA7-33D0-487C-B680-77F2022CFB9E}" type="slidenum">
              <a:rPr lang="en-US" smtClean="0">
                <a:solidFill>
                  <a:srgbClr val="FF9900">
                    <a:lumMod val="50000"/>
                  </a:srgbClr>
                </a:solidFill>
              </a:rPr>
              <a:pPr/>
              <a:t>26</a:t>
            </a:fld>
            <a:endParaRPr lang="en-US" dirty="0">
              <a:solidFill>
                <a:srgbClr val="FF9900">
                  <a:lumMod val="50000"/>
                </a:srgbClr>
              </a:solidFill>
            </a:endParaRPr>
          </a:p>
        </p:txBody>
      </p:sp>
    </p:spTree>
    <p:extLst>
      <p:ext uri="{BB962C8B-B14F-4D97-AF65-F5344CB8AC3E}">
        <p14:creationId xmlns:p14="http://schemas.microsoft.com/office/powerpoint/2010/main" val="13699743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a:r>
              <a:rPr lang="en-US" sz="2700" dirty="0"/>
              <a:t>Review </a:t>
            </a:r>
            <a:r>
              <a:rPr lang="en-US" sz="2700" dirty="0" smtClean="0"/>
              <a:t>Data Related </a:t>
            </a:r>
            <a:r>
              <a:rPr lang="en-US" sz="2700" dirty="0"/>
              <a:t>to </a:t>
            </a:r>
            <a:r>
              <a:rPr lang="en-US" sz="2700" dirty="0" smtClean="0"/>
              <a:t>Substance Abuse </a:t>
            </a:r>
            <a:r>
              <a:rPr lang="en-US" sz="2700" dirty="0"/>
              <a:t>– N</a:t>
            </a:r>
            <a:r>
              <a:rPr lang="en-US" sz="2700" dirty="0" smtClean="0"/>
              <a:t>ationwide</a:t>
            </a:r>
            <a:r>
              <a:rPr lang="en-US" sz="2000" dirty="0"/>
              <a:t/>
            </a:r>
            <a:br>
              <a:rPr lang="en-US" sz="2000" dirty="0"/>
            </a:br>
            <a:r>
              <a:rPr lang="en-US" sz="2000" dirty="0" smtClean="0"/>
              <a:t/>
            </a:r>
            <a:br>
              <a:rPr lang="en-US" sz="2000" dirty="0" smtClean="0"/>
            </a:br>
            <a:r>
              <a:rPr lang="en-US" sz="2000" i="1" dirty="0" smtClean="0"/>
              <a:t>All DOT Agencies - Laboratory Chemical Positives</a:t>
            </a:r>
            <a:endParaRPr lang="en-US" sz="2000" i="1"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27</a:t>
            </a:fld>
            <a:endParaRPr lang="en-US" dirty="0"/>
          </a:p>
        </p:txBody>
      </p:sp>
      <p:sp>
        <p:nvSpPr>
          <p:cNvPr id="5" name="Content Placeholder 4"/>
          <p:cNvSpPr>
            <a:spLocks noGrp="1"/>
          </p:cNvSpPr>
          <p:nvPr>
            <p:ph sz="quarter" idx="1"/>
          </p:nvPr>
        </p:nvSpPr>
        <p:spPr>
          <a:xfrm>
            <a:off x="139700" y="1514475"/>
            <a:ext cx="8788400" cy="4581525"/>
          </a:xfrm>
        </p:spPr>
        <p:txBody>
          <a:bodyPr>
            <a:normAutofit/>
          </a:bodyPr>
          <a:lstStyle/>
          <a:p>
            <a:r>
              <a:rPr lang="en-US" sz="1600" dirty="0" smtClean="0"/>
              <a:t>Marijuana trending up slowly; amphetamines and opiates (organic) trending </a:t>
            </a:r>
            <a:r>
              <a:rPr lang="en-US" sz="1600" dirty="0"/>
              <a:t>up long term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6377" y="1926346"/>
            <a:ext cx="6611518" cy="4066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2355012" y="2096219"/>
            <a:ext cx="4442755" cy="369332"/>
          </a:xfrm>
          <a:prstGeom prst="rect">
            <a:avLst/>
          </a:prstGeom>
          <a:noFill/>
        </p:spPr>
        <p:txBody>
          <a:bodyPr wrap="none" rtlCol="0">
            <a:spAutoFit/>
          </a:bodyPr>
          <a:lstStyle/>
          <a:p>
            <a:r>
              <a:rPr lang="en-US" dirty="0" smtClean="0"/>
              <a:t>Lab Reported DOT Testing Data – last 5 years</a:t>
            </a:r>
            <a:endParaRPr lang="en-US" dirty="0"/>
          </a:p>
        </p:txBody>
      </p:sp>
      <p:sp>
        <p:nvSpPr>
          <p:cNvPr id="8" name="Left Arrow 7"/>
          <p:cNvSpPr/>
          <p:nvPr/>
        </p:nvSpPr>
        <p:spPr>
          <a:xfrm>
            <a:off x="6063650" y="4399471"/>
            <a:ext cx="2579298" cy="750498"/>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rgbClr val="000099"/>
                </a:solidFill>
              </a:rPr>
              <a:t>Opiates equal Cocaine</a:t>
            </a:r>
            <a:endParaRPr lang="en-US" sz="1600" dirty="0">
              <a:solidFill>
                <a:srgbClr val="000099"/>
              </a:solidFill>
            </a:endParaRPr>
          </a:p>
        </p:txBody>
      </p:sp>
    </p:spTree>
    <p:extLst>
      <p:ext uri="{BB962C8B-B14F-4D97-AF65-F5344CB8AC3E}">
        <p14:creationId xmlns:p14="http://schemas.microsoft.com/office/powerpoint/2010/main" val="76270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200" dirty="0" smtClean="0"/>
              <a:t>State Laws</a:t>
            </a:r>
            <a:endParaRPr lang="en-US" sz="3200"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28</a:t>
            </a:fld>
            <a:endParaRPr lang="en-US" dirty="0"/>
          </a:p>
        </p:txBody>
      </p:sp>
      <p:sp>
        <p:nvSpPr>
          <p:cNvPr id="5" name="Content Placeholder 4"/>
          <p:cNvSpPr>
            <a:spLocks noGrp="1"/>
          </p:cNvSpPr>
          <p:nvPr>
            <p:ph sz="quarter" idx="1"/>
          </p:nvPr>
        </p:nvSpPr>
        <p:spPr>
          <a:xfrm>
            <a:off x="228600" y="1295399"/>
            <a:ext cx="7585076" cy="4383857"/>
          </a:xfrm>
        </p:spPr>
        <p:txBody>
          <a:bodyPr>
            <a:normAutofit/>
          </a:bodyPr>
          <a:lstStyle/>
          <a:p>
            <a:r>
              <a:rPr lang="en-US" sz="1600" dirty="0" smtClean="0"/>
              <a:t>Colorado marijuana-related traffic fatalities up 32%</a:t>
            </a:r>
          </a:p>
          <a:p>
            <a:endParaRPr lang="en-US" sz="800" dirty="0" smtClean="0"/>
          </a:p>
          <a:p>
            <a:r>
              <a:rPr lang="en-US" sz="1600" dirty="0" smtClean="0"/>
              <a:t>NHTSA </a:t>
            </a:r>
            <a:r>
              <a:rPr lang="en-US" sz="1600" dirty="0"/>
              <a:t>found that 4% of drivers were high during the day and more than 6% at night, and that nighttime figure more than doubled </a:t>
            </a:r>
            <a:r>
              <a:rPr lang="en-US" sz="1600" dirty="0" smtClean="0"/>
              <a:t>to 12% on </a:t>
            </a:r>
            <a:r>
              <a:rPr lang="en-US" sz="1600" dirty="0"/>
              <a:t>weekends</a:t>
            </a:r>
            <a:r>
              <a:rPr lang="en-US" sz="1600" dirty="0" smtClean="0"/>
              <a:t>.</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601" y="2819996"/>
            <a:ext cx="4311969" cy="2395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4777" y="3124200"/>
            <a:ext cx="417175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44194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US" sz="3200" dirty="0"/>
              <a:t>The Prescription Opioid </a:t>
            </a:r>
            <a:r>
              <a:rPr lang="en-US" sz="3200" dirty="0" smtClean="0"/>
              <a:t>Epidemic</a:t>
            </a:r>
            <a:endParaRPr lang="en-US" sz="3200"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29</a:t>
            </a:fld>
            <a:endParaRPr lang="en-US" dirty="0"/>
          </a:p>
        </p:txBody>
      </p:sp>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8274" y="1295400"/>
            <a:ext cx="6010275" cy="43250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16432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Prescription Opioid Epidemic</a:t>
            </a:r>
            <a:endParaRPr lang="en-US" sz="3600" dirty="0"/>
          </a:p>
        </p:txBody>
      </p:sp>
      <p:sp>
        <p:nvSpPr>
          <p:cNvPr id="3" name="Content Placeholder 2"/>
          <p:cNvSpPr>
            <a:spLocks noGrp="1"/>
          </p:cNvSpPr>
          <p:nvPr>
            <p:ph sz="quarter" idx="1"/>
          </p:nvPr>
        </p:nvSpPr>
        <p:spPr>
          <a:xfrm>
            <a:off x="438151" y="1447801"/>
            <a:ext cx="8705850" cy="2237556"/>
          </a:xfrm>
        </p:spPr>
        <p:txBody>
          <a:bodyPr>
            <a:normAutofit/>
          </a:bodyPr>
          <a:lstStyle/>
          <a:p>
            <a:r>
              <a:rPr lang="en-US" sz="1600" dirty="0" smtClean="0"/>
              <a:t>FRA DOT testing (except FRA post-accident) conforms to Health and Human Services (HHS) Federal 5-panel testing</a:t>
            </a:r>
          </a:p>
          <a:p>
            <a:r>
              <a:rPr lang="en-US" sz="1600" dirty="0" smtClean="0"/>
              <a:t>HHS 5-panel does </a:t>
            </a:r>
            <a:r>
              <a:rPr lang="en-US" sz="1600" u="sng" dirty="0" smtClean="0"/>
              <a:t>NOT</a:t>
            </a:r>
            <a:r>
              <a:rPr lang="en-US" sz="1600" dirty="0" smtClean="0"/>
              <a:t> include synthetic opioid painkillers</a:t>
            </a:r>
          </a:p>
          <a:p>
            <a:r>
              <a:rPr lang="en-US" sz="1600" dirty="0" smtClean="0"/>
              <a:t>Addition of opioids and oral fluids - final rule</a:t>
            </a:r>
            <a:br>
              <a:rPr lang="en-US" sz="1600" dirty="0" smtClean="0"/>
            </a:br>
            <a:r>
              <a:rPr lang="en-US" sz="1600" dirty="0" smtClean="0"/>
              <a:t>at HHS</a:t>
            </a:r>
            <a:endParaRPr lang="en-US" sz="1600" dirty="0"/>
          </a:p>
          <a:p>
            <a:endParaRPr lang="en-US" sz="1600" dirty="0" smtClean="0"/>
          </a:p>
          <a:p>
            <a:endParaRPr lang="en-US" sz="1600" dirty="0" smtClean="0"/>
          </a:p>
          <a:p>
            <a:pPr marL="228600" indent="-228600">
              <a:buFont typeface="+mj-lt"/>
              <a:buAutoNum type="arabicPeriod"/>
            </a:pPr>
            <a:endParaRPr lang="en-US" sz="2000" dirty="0"/>
          </a:p>
        </p:txBody>
      </p:sp>
      <p:sp>
        <p:nvSpPr>
          <p:cNvPr id="7" name="Slide Number Placeholder 6"/>
          <p:cNvSpPr>
            <a:spLocks noGrp="1"/>
          </p:cNvSpPr>
          <p:nvPr>
            <p:ph type="sldNum" sz="quarter" idx="12"/>
          </p:nvPr>
        </p:nvSpPr>
        <p:spPr>
          <a:xfrm>
            <a:off x="8496300" y="6603593"/>
            <a:ext cx="533400" cy="244476"/>
          </a:xfrm>
        </p:spPr>
        <p:txBody>
          <a:bodyPr>
            <a:normAutofit fontScale="92500" lnSpcReduction="10000"/>
          </a:bodyPr>
          <a:lstStyle/>
          <a:p>
            <a:fld id="{17CB1FA7-33D0-487C-B680-77F2022CFB9E}" type="slidenum">
              <a:rPr lang="en-US" smtClean="0">
                <a:solidFill>
                  <a:srgbClr val="FF9900">
                    <a:lumMod val="50000"/>
                  </a:srgbClr>
                </a:solidFill>
              </a:rPr>
              <a:pPr/>
              <a:t>30</a:t>
            </a:fld>
            <a:endParaRPr lang="en-US" dirty="0">
              <a:solidFill>
                <a:srgbClr val="FF9900">
                  <a:lumMod val="50000"/>
                </a:srgb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391" y="2954302"/>
            <a:ext cx="3956050" cy="17105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094" y="4667734"/>
            <a:ext cx="3381375" cy="115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1286" y="2812332"/>
            <a:ext cx="5078413" cy="3279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937499" y="2504555"/>
            <a:ext cx="1011815" cy="307777"/>
          </a:xfrm>
          <a:prstGeom prst="rect">
            <a:avLst/>
          </a:prstGeom>
          <a:solidFill>
            <a:schemeClr val="bg1"/>
          </a:solidFill>
        </p:spPr>
        <p:txBody>
          <a:bodyPr wrap="none" rtlCol="0">
            <a:spAutoFit/>
          </a:bodyPr>
          <a:lstStyle/>
          <a:p>
            <a:r>
              <a:rPr lang="en-US" sz="1400" b="1" dirty="0" smtClean="0">
                <a:solidFill>
                  <a:schemeClr val="bg1">
                    <a:lumMod val="10000"/>
                  </a:schemeClr>
                </a:solidFill>
              </a:rPr>
              <a:t>CDC Data</a:t>
            </a:r>
            <a:endParaRPr lang="en-US" sz="1400" b="1" dirty="0">
              <a:solidFill>
                <a:schemeClr val="bg1">
                  <a:lumMod val="10000"/>
                </a:schemeClr>
              </a:solidFill>
            </a:endParaRPr>
          </a:p>
        </p:txBody>
      </p:sp>
    </p:spTree>
    <p:extLst>
      <p:ext uri="{BB962C8B-B14F-4D97-AF65-F5344CB8AC3E}">
        <p14:creationId xmlns:p14="http://schemas.microsoft.com/office/powerpoint/2010/main" val="39541791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0" y="0"/>
            <a:ext cx="9144000" cy="1219200"/>
          </a:xfrm>
        </p:spPr>
        <p:txBody>
          <a:bodyPr>
            <a:normAutofit/>
          </a:bodyPr>
          <a:lstStyle/>
          <a:p>
            <a:r>
              <a:rPr lang="en-US" sz="3200" dirty="0" smtClean="0"/>
              <a:t>Overall Threat Assessment:</a:t>
            </a:r>
            <a:br>
              <a:rPr lang="en-US" sz="3200" dirty="0" smtClean="0"/>
            </a:br>
            <a:r>
              <a:rPr lang="en-US" sz="2400" dirty="0" smtClean="0"/>
              <a:t>Prescription </a:t>
            </a:r>
            <a:r>
              <a:rPr lang="en-US" sz="2400" dirty="0"/>
              <a:t>Meds </a:t>
            </a:r>
            <a:r>
              <a:rPr lang="en-US" sz="2400" dirty="0" smtClean="0"/>
              <a:t>– The New Drugs of Abuse</a:t>
            </a:r>
            <a:endParaRPr lang="en-US" sz="2400" dirty="0"/>
          </a:p>
        </p:txBody>
      </p:sp>
      <p:pic>
        <p:nvPicPr>
          <p:cNvPr id="8" name="Content Placeholder 7"/>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0" y="3899538"/>
            <a:ext cx="4389072" cy="2958462"/>
          </a:xfrm>
        </p:spPr>
      </p:pic>
      <p:sp>
        <p:nvSpPr>
          <p:cNvPr id="3" name="Slide Number Placeholder 2"/>
          <p:cNvSpPr>
            <a:spLocks noGrp="1"/>
          </p:cNvSpPr>
          <p:nvPr>
            <p:ph type="sldNum" sz="quarter" idx="4294967295"/>
          </p:nvPr>
        </p:nvSpPr>
        <p:spPr>
          <a:xfrm>
            <a:off x="914400" y="6245352"/>
            <a:ext cx="457200" cy="365125"/>
          </a:xfrm>
          <a:prstGeom prst="rect">
            <a:avLst/>
          </a:prstGeom>
        </p:spPr>
        <p:txBody>
          <a:bodyPr/>
          <a:lstStyle/>
          <a:p>
            <a:fld id="{C6C6B0C3-FC97-4666-B210-7D3D244D68FC}" type="slidenum">
              <a:rPr lang="en-US" smtClean="0">
                <a:solidFill>
                  <a:srgbClr val="FFFFFF"/>
                </a:solidFill>
              </a:rPr>
              <a:pPr/>
              <a:t>31</a:t>
            </a:fld>
            <a:endParaRPr lang="en-US" dirty="0">
              <a:solidFill>
                <a:srgbClr val="FFFFFF"/>
              </a:solidFill>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3272213150"/>
              </p:ext>
            </p:extLst>
          </p:nvPr>
        </p:nvGraphicFramePr>
        <p:xfrm>
          <a:off x="174171" y="1582058"/>
          <a:ext cx="1703009" cy="1436914"/>
        </p:xfrm>
        <a:graphic>
          <a:graphicData uri="http://schemas.openxmlformats.org/presentationml/2006/ole">
            <mc:AlternateContent xmlns:mc="http://schemas.openxmlformats.org/markup-compatibility/2006">
              <mc:Choice xmlns:v="urn:schemas-microsoft-com:vml" Requires="v">
                <p:oleObj spid="_x0000_s1033" name="File" showAsIcon="1" r:id="rId5" imgW="914400" imgH="771480" progId="Outlook.FileAttach">
                  <p:embed/>
                </p:oleObj>
              </mc:Choice>
              <mc:Fallback>
                <p:oleObj name="File" showAsIcon="1" r:id="rId5" imgW="914400" imgH="771480" progId="Outlook.FileAttach">
                  <p:embed/>
                  <p:pic>
                    <p:nvPicPr>
                      <p:cNvPr id="0" name=""/>
                      <p:cNvPicPr>
                        <a:picLocks noChangeAspect="1" noChangeArrowheads="1"/>
                      </p:cNvPicPr>
                      <p:nvPr/>
                    </p:nvPicPr>
                    <p:blipFill>
                      <a:blip r:embed="rId6"/>
                      <a:srcRect/>
                      <a:stretch>
                        <a:fillRect/>
                      </a:stretch>
                    </p:blipFill>
                    <p:spPr bwMode="auto">
                      <a:xfrm>
                        <a:off x="174171" y="1582058"/>
                        <a:ext cx="1703009" cy="1436914"/>
                      </a:xfrm>
                      <a:prstGeom prst="rect">
                        <a:avLst/>
                      </a:prstGeom>
                      <a:noFill/>
                    </p:spPr>
                  </p:pic>
                </p:oleObj>
              </mc:Fallback>
            </mc:AlternateContent>
          </a:graphicData>
        </a:graphic>
      </p:graphicFrame>
      <p:sp>
        <p:nvSpPr>
          <p:cNvPr id="5" name="TextBox 4"/>
          <p:cNvSpPr txBox="1"/>
          <p:nvPr/>
        </p:nvSpPr>
        <p:spPr>
          <a:xfrm>
            <a:off x="292100" y="3025447"/>
            <a:ext cx="1407565" cy="369332"/>
          </a:xfrm>
          <a:prstGeom prst="rect">
            <a:avLst/>
          </a:prstGeom>
          <a:noFill/>
        </p:spPr>
        <p:txBody>
          <a:bodyPr wrap="none" rtlCol="0">
            <a:spAutoFit/>
          </a:bodyPr>
          <a:lstStyle/>
          <a:p>
            <a:r>
              <a:rPr lang="en-US" dirty="0" smtClean="0"/>
              <a:t>(Double click)</a:t>
            </a:r>
            <a:endParaRPr lang="en-US" dirty="0"/>
          </a:p>
        </p:txBody>
      </p:sp>
      <p:pic>
        <p:nvPicPr>
          <p:cNvPr id="9" name="Content Placeholder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96494" y="1132767"/>
            <a:ext cx="4432906" cy="2766771"/>
          </a:xfrm>
          <a:prstGeom prst="rect">
            <a:avLst/>
          </a:prstGeom>
        </p:spPr>
      </p:pic>
      <p:pic>
        <p:nvPicPr>
          <p:cNvPr id="10" name="Content Placeholder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89072" y="3899538"/>
            <a:ext cx="4664094" cy="2958462"/>
          </a:xfrm>
          <a:prstGeom prst="rect">
            <a:avLst/>
          </a:prstGeom>
        </p:spPr>
      </p:pic>
    </p:spTree>
    <p:extLst>
      <p:ext uri="{BB962C8B-B14F-4D97-AF65-F5344CB8AC3E}">
        <p14:creationId xmlns:p14="http://schemas.microsoft.com/office/powerpoint/2010/main" val="140278270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4294967295"/>
          </p:nvPr>
        </p:nvSpPr>
        <p:spPr>
          <a:xfrm>
            <a:off x="914400" y="6245352"/>
            <a:ext cx="457200" cy="365125"/>
          </a:xfrm>
          <a:prstGeom prst="rect">
            <a:avLst/>
          </a:prstGeom>
        </p:spPr>
        <p:txBody>
          <a:bodyPr/>
          <a:lstStyle/>
          <a:p>
            <a:fld id="{C6C6B0C3-FC97-4666-B210-7D3D244D68FC}" type="slidenum">
              <a:rPr lang="en-US" smtClean="0">
                <a:solidFill>
                  <a:srgbClr val="FFFFFF"/>
                </a:solidFill>
              </a:rPr>
              <a:pPr/>
              <a:t>32</a:t>
            </a:fld>
            <a:endParaRPr lang="en-US" dirty="0">
              <a:solidFill>
                <a:srgbClr val="FFFFFF"/>
              </a:solidFill>
            </a:endParaRPr>
          </a:p>
        </p:txBody>
      </p:sp>
      <p:pic>
        <p:nvPicPr>
          <p:cNvPr id="5" name="Picture Placeholder 2"/>
          <p:cNvPicPr>
            <a:picLocks noChangeAspect="1"/>
          </p:cNvPicPr>
          <p:nvPr/>
        </p:nvPicPr>
        <p:blipFill>
          <a:blip r:embed="rId3">
            <a:extLst>
              <a:ext uri="{28A0092B-C50C-407E-A947-70E740481C1C}">
                <a14:useLocalDpi xmlns:a14="http://schemas.microsoft.com/office/drawing/2010/main" val="0"/>
              </a:ext>
            </a:extLst>
          </a:blip>
          <a:srcRect l="4" r="4"/>
          <a:stretch>
            <a:fillRect/>
          </a:stretch>
        </p:blipFill>
        <p:spPr>
          <a:xfrm>
            <a:off x="0" y="83389"/>
            <a:ext cx="9144000" cy="6012611"/>
          </a:xfrm>
          <a:prstGeom prst="rect">
            <a:avLst/>
          </a:prstGeom>
        </p:spPr>
      </p:pic>
      <p:sp>
        <p:nvSpPr>
          <p:cNvPr id="6" name="TextBox 5"/>
          <p:cNvSpPr txBox="1"/>
          <p:nvPr/>
        </p:nvSpPr>
        <p:spPr>
          <a:xfrm>
            <a:off x="629742" y="241531"/>
            <a:ext cx="7910422" cy="1200329"/>
          </a:xfrm>
          <a:prstGeom prst="rect">
            <a:avLst/>
          </a:prstGeom>
          <a:solidFill>
            <a:schemeClr val="bg1"/>
          </a:solidFill>
        </p:spPr>
        <p:txBody>
          <a:bodyPr wrap="square" rtlCol="0">
            <a:spAutoFit/>
          </a:bodyPr>
          <a:lstStyle/>
          <a:p>
            <a:pPr algn="ctr"/>
            <a:r>
              <a:rPr lang="en-US" sz="2400" dirty="0" smtClean="0">
                <a:latin typeface="+mj-lt"/>
                <a:cs typeface="Arial" panose="020B0604020202020204" pitchFamily="34" charset="0"/>
              </a:rPr>
              <a:t>Percentage of Aviation Pilots with Positive Findings </a:t>
            </a:r>
          </a:p>
          <a:p>
            <a:pPr algn="ctr"/>
            <a:r>
              <a:rPr lang="en-US" sz="2400" dirty="0" smtClean="0">
                <a:latin typeface="+mj-lt"/>
                <a:cs typeface="Arial" panose="020B0604020202020204" pitchFamily="34" charset="0"/>
              </a:rPr>
              <a:t>for Potentially Impairing Drugs, Impairing Conditions, and Controlled Substances 1990-2012</a:t>
            </a:r>
            <a:endParaRPr lang="en-US" sz="2400" dirty="0">
              <a:latin typeface="+mj-lt"/>
              <a:cs typeface="Arial" panose="020B0604020202020204" pitchFamily="34" charset="0"/>
            </a:endParaRPr>
          </a:p>
        </p:txBody>
      </p:sp>
    </p:spTree>
    <p:extLst>
      <p:ext uri="{BB962C8B-B14F-4D97-AF65-F5344CB8AC3E}">
        <p14:creationId xmlns:p14="http://schemas.microsoft.com/office/powerpoint/2010/main" val="24568149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100" y="112142"/>
            <a:ext cx="8636000" cy="1107057"/>
          </a:xfrm>
        </p:spPr>
        <p:txBody>
          <a:bodyPr>
            <a:normAutofit fontScale="90000"/>
          </a:bodyPr>
          <a:lstStyle/>
          <a:p>
            <a:r>
              <a:rPr lang="en-US" sz="2700" dirty="0"/>
              <a:t>Review of recent </a:t>
            </a:r>
            <a:r>
              <a:rPr lang="en-US" sz="2700" dirty="0" smtClean="0"/>
              <a:t>rail industry data </a:t>
            </a:r>
            <a:r>
              <a:rPr lang="en-US" sz="2700" dirty="0"/>
              <a:t>related to substance </a:t>
            </a:r>
            <a:r>
              <a:rPr lang="en-US" sz="2700" dirty="0" smtClean="0"/>
              <a:t>abuse</a:t>
            </a:r>
            <a:r>
              <a:rPr lang="en-US" sz="2700" dirty="0" smtClean="0">
                <a:solidFill>
                  <a:schemeClr val="accent1">
                    <a:lumMod val="40000"/>
                    <a:lumOff val="60000"/>
                  </a:schemeClr>
                </a:solidFill>
              </a:rPr>
              <a:t> </a:t>
            </a:r>
            <a:r>
              <a:rPr lang="en-US" sz="2400" dirty="0">
                <a:solidFill>
                  <a:schemeClr val="accent1">
                    <a:lumMod val="40000"/>
                    <a:lumOff val="60000"/>
                  </a:schemeClr>
                </a:solidFill>
              </a:rPr>
              <a:t/>
            </a:r>
            <a:br>
              <a:rPr lang="en-US" sz="2400" dirty="0">
                <a:solidFill>
                  <a:schemeClr val="accent1">
                    <a:lumMod val="40000"/>
                    <a:lumOff val="60000"/>
                  </a:schemeClr>
                </a:solidFill>
              </a:rPr>
            </a:br>
            <a:r>
              <a:rPr lang="en-US" sz="2400" dirty="0" smtClean="0">
                <a:solidFill>
                  <a:schemeClr val="accent1">
                    <a:lumMod val="40000"/>
                    <a:lumOff val="60000"/>
                  </a:schemeClr>
                </a:solidFill>
              </a:rPr>
              <a:t>      </a:t>
            </a:r>
            <a:r>
              <a:rPr lang="en-US" sz="2400" i="1" dirty="0" smtClean="0">
                <a:solidFill>
                  <a:schemeClr val="tx2"/>
                </a:solidFill>
              </a:rPr>
              <a:t>FRA </a:t>
            </a:r>
            <a:r>
              <a:rPr lang="en-US" sz="2400" i="1" dirty="0">
                <a:solidFill>
                  <a:schemeClr val="tx2"/>
                </a:solidFill>
              </a:rPr>
              <a:t>Random Drug </a:t>
            </a:r>
            <a:r>
              <a:rPr lang="en-US" sz="2400" i="1" dirty="0" smtClean="0">
                <a:solidFill>
                  <a:schemeClr val="tx2"/>
                </a:solidFill>
              </a:rPr>
              <a:t>Positive </a:t>
            </a:r>
            <a:r>
              <a:rPr lang="en-US" sz="2400" i="1" dirty="0">
                <a:solidFill>
                  <a:schemeClr val="tx2"/>
                </a:solidFill>
              </a:rPr>
              <a:t>Rate </a:t>
            </a:r>
            <a:r>
              <a:rPr lang="en-US" sz="2400" i="1" dirty="0" smtClean="0">
                <a:solidFill>
                  <a:schemeClr val="tx2"/>
                </a:solidFill>
              </a:rPr>
              <a:t>2009-2015</a:t>
            </a:r>
            <a:endParaRPr lang="en-US" sz="2400" i="1" dirty="0">
              <a:solidFill>
                <a:schemeClr val="tx2"/>
              </a:solidFill>
            </a:endParaRPr>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33</a:t>
            </a:fld>
            <a:endParaRPr lang="en-US" dirty="0"/>
          </a:p>
        </p:txBody>
      </p:sp>
      <p:sp>
        <p:nvSpPr>
          <p:cNvPr id="5" name="Content Placeholder 4"/>
          <p:cNvSpPr>
            <a:spLocks noGrp="1"/>
          </p:cNvSpPr>
          <p:nvPr>
            <p:ph sz="quarter" idx="1"/>
          </p:nvPr>
        </p:nvSpPr>
        <p:spPr>
          <a:xfrm>
            <a:off x="139699" y="1219200"/>
            <a:ext cx="7974965" cy="4876800"/>
          </a:xfrm>
        </p:spPr>
        <p:txBody>
          <a:bodyPr>
            <a:normAutofit/>
          </a:bodyPr>
          <a:lstStyle/>
          <a:p>
            <a:r>
              <a:rPr lang="en-US" sz="1500" dirty="0" smtClean="0">
                <a:solidFill>
                  <a:srgbClr val="FF0000"/>
                </a:solidFill>
              </a:rPr>
              <a:t>FRA random drug testing violation rate </a:t>
            </a:r>
            <a:r>
              <a:rPr lang="en-US" sz="1500" dirty="0" smtClean="0"/>
              <a:t>jumped significantly in 2015 (for covered service employees) – </a:t>
            </a:r>
            <a:r>
              <a:rPr lang="en-US" sz="1500" b="1" dirty="0" smtClean="0">
                <a:solidFill>
                  <a:srgbClr val="FF0000"/>
                </a:solidFill>
              </a:rPr>
              <a:t>up over 43% in 2015 </a:t>
            </a:r>
            <a:r>
              <a:rPr lang="en-US" sz="1500" dirty="0" smtClean="0"/>
              <a:t>from the steady rates from the previous five years </a:t>
            </a:r>
            <a:r>
              <a:rPr lang="en-US" sz="1300" dirty="0" smtClean="0"/>
              <a:t>(represents ~50,000 tests annually)</a:t>
            </a:r>
          </a:p>
          <a:p>
            <a:endParaRPr lang="en-US" sz="1800" dirty="0"/>
          </a:p>
          <a:p>
            <a:endParaRPr lang="en-US" sz="1800" dirty="0" smtClean="0"/>
          </a:p>
          <a:p>
            <a:endParaRPr lang="en-US" sz="1800" dirty="0"/>
          </a:p>
          <a:p>
            <a:endParaRPr lang="en-US" sz="1800" dirty="0" smtClean="0"/>
          </a:p>
          <a:p>
            <a:endParaRPr lang="en-US" sz="1800" dirty="0"/>
          </a:p>
          <a:p>
            <a:endParaRPr lang="en-US" sz="1800" dirty="0" smtClean="0"/>
          </a:p>
          <a:p>
            <a:endParaRPr lang="en-US" sz="1800" dirty="0"/>
          </a:p>
          <a:p>
            <a:endParaRPr lang="en-US" sz="1800" dirty="0" smtClean="0"/>
          </a:p>
          <a:p>
            <a:endParaRPr lang="en-US" sz="1800" dirty="0"/>
          </a:p>
          <a:p>
            <a:endParaRPr lang="en-US" sz="900" dirty="0" smtClean="0"/>
          </a:p>
          <a:p>
            <a:endParaRPr lang="en-US" sz="1500" dirty="0" smtClean="0"/>
          </a:p>
          <a:p>
            <a:r>
              <a:rPr lang="en-US" sz="1500" dirty="0" smtClean="0"/>
              <a:t>In addition, </a:t>
            </a:r>
            <a:r>
              <a:rPr lang="en-US" sz="1500" b="1" dirty="0" smtClean="0">
                <a:solidFill>
                  <a:srgbClr val="FF0000"/>
                </a:solidFill>
              </a:rPr>
              <a:t>2016 random alcohol testing in the mechanical </a:t>
            </a:r>
            <a:r>
              <a:rPr lang="en-US" sz="1500" dirty="0" smtClean="0">
                <a:solidFill>
                  <a:srgbClr val="FF0000"/>
                </a:solidFill>
              </a:rPr>
              <a:t>craft is running </a:t>
            </a:r>
            <a:r>
              <a:rPr lang="en-US" sz="1500" b="1" dirty="0" smtClean="0">
                <a:solidFill>
                  <a:srgbClr val="FF0000"/>
                </a:solidFill>
              </a:rPr>
              <a:t>over five times higher </a:t>
            </a:r>
            <a:r>
              <a:rPr lang="en-US" sz="1500" dirty="0" smtClean="0">
                <a:solidFill>
                  <a:srgbClr val="FF0000"/>
                </a:solidFill>
              </a:rPr>
              <a:t>than covered service rate </a:t>
            </a:r>
            <a:r>
              <a:rPr lang="en-US" sz="1500" dirty="0" smtClean="0"/>
              <a:t>(0.81% vs. 0.14%)</a:t>
            </a:r>
            <a:endParaRPr lang="en-US" sz="1500" dirty="0"/>
          </a:p>
        </p:txBody>
      </p:sp>
      <p:sp>
        <p:nvSpPr>
          <p:cNvPr id="11" name="TextBox 10"/>
          <p:cNvSpPr txBox="1"/>
          <p:nvPr/>
        </p:nvSpPr>
        <p:spPr>
          <a:xfrm>
            <a:off x="7669679" y="2022312"/>
            <a:ext cx="1258421" cy="276999"/>
          </a:xfrm>
          <a:prstGeom prst="rect">
            <a:avLst/>
          </a:prstGeom>
          <a:noFill/>
        </p:spPr>
        <p:txBody>
          <a:bodyPr wrap="none" rtlCol="0">
            <a:spAutoFit/>
          </a:bodyPr>
          <a:lstStyle/>
          <a:p>
            <a:r>
              <a:rPr lang="en-US" sz="1200" dirty="0" smtClean="0"/>
              <a:t>2015 Mechanical</a:t>
            </a:r>
            <a:endParaRPr lang="en-US" sz="1200" dirty="0"/>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1974" y="2160812"/>
            <a:ext cx="2046287" cy="2889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 name="Straight Arrow Connector 8"/>
          <p:cNvCxnSpPr/>
          <p:nvPr/>
        </p:nvCxnSpPr>
        <p:spPr>
          <a:xfrm flipH="1">
            <a:off x="7059611" y="2299311"/>
            <a:ext cx="923246" cy="4073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981" y="2160812"/>
            <a:ext cx="4899804" cy="2889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00110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50737" cy="1219200"/>
          </a:xfrm>
        </p:spPr>
        <p:txBody>
          <a:bodyPr>
            <a:normAutofit/>
          </a:bodyPr>
          <a:lstStyle/>
          <a:p>
            <a:r>
              <a:rPr lang="en-US" sz="3200" dirty="0" smtClean="0"/>
              <a:t>Post-accident Testing Chart 1987-2016</a:t>
            </a:r>
            <a:endParaRPr lang="en-US" sz="3200" dirty="0"/>
          </a:p>
        </p:txBody>
      </p:sp>
      <p:sp>
        <p:nvSpPr>
          <p:cNvPr id="4" name="Slide Number Placeholder 3"/>
          <p:cNvSpPr>
            <a:spLocks noGrp="1"/>
          </p:cNvSpPr>
          <p:nvPr>
            <p:ph type="sldNum" sz="quarter" idx="12"/>
          </p:nvPr>
        </p:nvSpPr>
        <p:spPr/>
        <p:txBody>
          <a:bodyPr>
            <a:normAutofit/>
          </a:bodyPr>
          <a:lstStyle/>
          <a:p>
            <a:fld id="{17CB1FA7-33D0-487C-B680-77F2022CFB9E}" type="slidenum">
              <a:rPr lang="en-US" smtClean="0"/>
              <a:pPr/>
              <a:t>34</a:t>
            </a:fld>
            <a:endParaRPr lang="en-US" dirty="0"/>
          </a:p>
        </p:txBody>
      </p:sp>
      <p:sp>
        <p:nvSpPr>
          <p:cNvPr id="5" name="Content Placeholder 4"/>
          <p:cNvSpPr>
            <a:spLocks noGrp="1"/>
          </p:cNvSpPr>
          <p:nvPr>
            <p:ph sz="quarter" idx="1"/>
          </p:nvPr>
        </p:nvSpPr>
        <p:spPr>
          <a:xfrm>
            <a:off x="1004352" y="1048119"/>
            <a:ext cx="7758648" cy="5184286"/>
          </a:xfrm>
        </p:spPr>
        <p:txBody>
          <a:bodyPr>
            <a:normAutofit/>
          </a:bodyPr>
          <a:lstStyle/>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sz="1800" dirty="0" smtClean="0"/>
          </a:p>
          <a:p>
            <a:endParaRPr lang="en-US" sz="800" dirty="0" smtClean="0"/>
          </a:p>
          <a:p>
            <a:r>
              <a:rPr lang="en-US" sz="1400" b="1" dirty="0" smtClean="0"/>
              <a:t>Expanded panel casts the net much wider than random</a:t>
            </a:r>
          </a:p>
          <a:p>
            <a:r>
              <a:rPr lang="en-US" sz="1400" b="1" dirty="0" smtClean="0">
                <a:solidFill>
                  <a:srgbClr val="FF0000"/>
                </a:solidFill>
              </a:rPr>
              <a:t>So far in 2016 – our highest positive rate ever</a:t>
            </a:r>
            <a:endParaRPr lang="en-US" sz="1400" b="1" dirty="0">
              <a:solidFill>
                <a:srgbClr val="FF0000"/>
              </a:solidFill>
            </a:endParaRPr>
          </a:p>
          <a:p>
            <a:r>
              <a:rPr lang="en-US" sz="1400" b="1" dirty="0" smtClean="0"/>
              <a:t>Non-covered positive rates are much higher – since 2003:  Mechanical at 33% and MOW at 14%</a:t>
            </a:r>
          </a:p>
        </p:txBody>
      </p:sp>
      <p:sp>
        <p:nvSpPr>
          <p:cNvPr id="11" name="TextBox 10"/>
          <p:cNvSpPr txBox="1"/>
          <p:nvPr/>
        </p:nvSpPr>
        <p:spPr>
          <a:xfrm>
            <a:off x="7926272" y="1710475"/>
            <a:ext cx="1172116" cy="1015663"/>
          </a:xfrm>
          <a:prstGeom prst="rect">
            <a:avLst/>
          </a:prstGeom>
          <a:noFill/>
          <a:ln>
            <a:solidFill>
              <a:srgbClr val="000099"/>
            </a:solidFill>
          </a:ln>
        </p:spPr>
        <p:txBody>
          <a:bodyPr wrap="none" rtlCol="0">
            <a:spAutoFit/>
          </a:bodyPr>
          <a:lstStyle/>
          <a:p>
            <a:r>
              <a:rPr lang="en-US" sz="1000" dirty="0" smtClean="0"/>
              <a:t>3 Marijuana</a:t>
            </a:r>
          </a:p>
          <a:p>
            <a:r>
              <a:rPr lang="en-US" sz="1000" dirty="0"/>
              <a:t>4</a:t>
            </a:r>
            <a:r>
              <a:rPr lang="en-US" sz="1000" dirty="0" smtClean="0"/>
              <a:t> Cocaine</a:t>
            </a:r>
          </a:p>
          <a:p>
            <a:r>
              <a:rPr lang="en-US" sz="1000" dirty="0" smtClean="0"/>
              <a:t>1 Ecstasy (a first)</a:t>
            </a:r>
          </a:p>
          <a:p>
            <a:r>
              <a:rPr lang="en-US" sz="1000" dirty="0" smtClean="0"/>
              <a:t>1 Benzo (no Rx)</a:t>
            </a:r>
          </a:p>
          <a:p>
            <a:r>
              <a:rPr lang="en-US" sz="1000" dirty="0" smtClean="0"/>
              <a:t>1 Oxy</a:t>
            </a:r>
          </a:p>
          <a:p>
            <a:r>
              <a:rPr lang="en-US" sz="1000" dirty="0" smtClean="0"/>
              <a:t>1 Morphine</a:t>
            </a:r>
          </a:p>
        </p:txBody>
      </p:sp>
      <p:sp>
        <p:nvSpPr>
          <p:cNvPr id="16" name="TextBox 15"/>
          <p:cNvSpPr txBox="1"/>
          <p:nvPr/>
        </p:nvSpPr>
        <p:spPr>
          <a:xfrm>
            <a:off x="7750737" y="3340180"/>
            <a:ext cx="1302392" cy="553998"/>
          </a:xfrm>
          <a:prstGeom prst="rect">
            <a:avLst/>
          </a:prstGeom>
          <a:noFill/>
          <a:ln>
            <a:solidFill>
              <a:srgbClr val="000099"/>
            </a:solidFill>
          </a:ln>
        </p:spPr>
        <p:txBody>
          <a:bodyPr wrap="square" rtlCol="0">
            <a:spAutoFit/>
          </a:bodyPr>
          <a:lstStyle/>
          <a:p>
            <a:r>
              <a:rPr lang="en-US" sz="1000" dirty="0" smtClean="0"/>
              <a:t>3 Marijuana</a:t>
            </a:r>
          </a:p>
          <a:p>
            <a:r>
              <a:rPr lang="en-US" sz="1000" dirty="0"/>
              <a:t>1</a:t>
            </a:r>
            <a:r>
              <a:rPr lang="en-US" sz="1000" dirty="0" smtClean="0"/>
              <a:t> Codeine (no Rx)</a:t>
            </a:r>
          </a:p>
          <a:p>
            <a:r>
              <a:rPr lang="en-US" sz="1000" dirty="0" smtClean="0"/>
              <a:t>+8 Downgrades</a:t>
            </a:r>
          </a:p>
        </p:txBody>
      </p:sp>
      <p:pic>
        <p:nvPicPr>
          <p:cNvPr id="15" name="Content Placeholder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92671" y="0"/>
            <a:ext cx="1951329" cy="1480457"/>
          </a:xfrm>
          <a:prstGeom prst="rect">
            <a:avLst/>
          </a:prstGeom>
          <a:noFill/>
          <a:ln w="9525">
            <a:noFill/>
            <a:miter lim="800000"/>
            <a:headEnd/>
            <a:tailEnd/>
          </a:ln>
          <a:effectLst>
            <a:outerShdw dist="35921" dir="2700000" algn="ctr" rotWithShape="0">
              <a:schemeClr val="tx1"/>
            </a:outerShdw>
          </a:effec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106" y="1480457"/>
            <a:ext cx="7500631" cy="3521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Oval 12"/>
          <p:cNvSpPr/>
          <p:nvPr/>
        </p:nvSpPr>
        <p:spPr>
          <a:xfrm>
            <a:off x="7192671" y="2089455"/>
            <a:ext cx="558066" cy="238125"/>
          </a:xfrm>
          <a:prstGeom prst="ellipse">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V="1">
            <a:off x="7750737" y="2089455"/>
            <a:ext cx="175535" cy="119062"/>
          </a:xfrm>
          <a:prstGeom prst="line">
            <a:avLst/>
          </a:prstGeom>
          <a:ln>
            <a:solidFill>
              <a:srgbClr val="000099"/>
            </a:solidFill>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7004682" y="3221118"/>
            <a:ext cx="467022" cy="238125"/>
          </a:xfrm>
          <a:prstGeom prst="ellipse">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a:endCxn id="6" idx="6"/>
          </p:cNvCxnSpPr>
          <p:nvPr/>
        </p:nvCxnSpPr>
        <p:spPr>
          <a:xfrm flipH="1" flipV="1">
            <a:off x="7471704" y="3340181"/>
            <a:ext cx="279033" cy="119062"/>
          </a:xfrm>
          <a:prstGeom prst="line">
            <a:avLst/>
          </a:prstGeom>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7192671" y="2089454"/>
            <a:ext cx="558066" cy="238125"/>
          </a:xfrm>
          <a:prstGeom prst="ellipse">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056339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553029"/>
            <a:ext cx="9029700" cy="4573134"/>
          </a:xfrm>
        </p:spPr>
        <p:txBody>
          <a:bodyPr>
            <a:normAutofit/>
          </a:bodyPr>
          <a:lstStyle/>
          <a:p>
            <a:r>
              <a:rPr lang="en-US" sz="1800" dirty="0" smtClean="0"/>
              <a:t>Employee Assistance Programs can be a “Force-multiplier” to the FRA testing program </a:t>
            </a:r>
            <a:endParaRPr lang="en-US" sz="1600" dirty="0"/>
          </a:p>
          <a:p>
            <a:pPr lvl="1"/>
            <a:r>
              <a:rPr lang="en-US" sz="1600" dirty="0" smtClean="0"/>
              <a:t>Yields huge benefits when marketed properly – RRs will detect more problems through EAPs than via testing along</a:t>
            </a:r>
            <a:endParaRPr lang="en-US" sz="1600" dirty="0"/>
          </a:p>
          <a:p>
            <a:pPr lvl="1"/>
            <a:r>
              <a:rPr lang="en-US" sz="1600" dirty="0" smtClean="0"/>
              <a:t>Example:  several Class I railroads have over 2 ½  times EAP referrals for substance abuse than D&amp;A testing violations in recent years.</a:t>
            </a:r>
          </a:p>
          <a:p>
            <a:endParaRPr lang="en-US" sz="800" dirty="0" smtClean="0"/>
          </a:p>
          <a:p>
            <a:endParaRPr lang="en-US" sz="400" dirty="0" smtClean="0"/>
          </a:p>
          <a:p>
            <a:r>
              <a:rPr lang="en-US" sz="1700" u="sng" dirty="0">
                <a:solidFill>
                  <a:schemeClr val="tx2"/>
                </a:solidFill>
              </a:rPr>
              <a:t>If a railroad is not seeing 2 to 3 times the </a:t>
            </a:r>
            <a:r>
              <a:rPr lang="en-US" sz="1700" u="sng" dirty="0" smtClean="0">
                <a:solidFill>
                  <a:schemeClr val="tx2"/>
                </a:solidFill>
              </a:rPr>
              <a:t/>
            </a:r>
            <a:br>
              <a:rPr lang="en-US" sz="1700" u="sng" dirty="0" smtClean="0">
                <a:solidFill>
                  <a:schemeClr val="tx2"/>
                </a:solidFill>
              </a:rPr>
            </a:br>
            <a:r>
              <a:rPr lang="en-US" sz="1700" u="sng" dirty="0" smtClean="0">
                <a:solidFill>
                  <a:schemeClr val="tx2"/>
                </a:solidFill>
              </a:rPr>
              <a:t>voluntary/peer </a:t>
            </a:r>
            <a:r>
              <a:rPr lang="en-US" sz="1700" u="sng" dirty="0">
                <a:solidFill>
                  <a:schemeClr val="tx2"/>
                </a:solidFill>
              </a:rPr>
              <a:t>EAP referrals than </a:t>
            </a:r>
            <a:r>
              <a:rPr lang="en-US" sz="1700" u="sng" dirty="0" smtClean="0">
                <a:solidFill>
                  <a:schemeClr val="tx2"/>
                </a:solidFill>
              </a:rPr>
              <a:t>D&amp;A </a:t>
            </a:r>
            <a:r>
              <a:rPr lang="en-US" sz="1700" u="sng" dirty="0">
                <a:solidFill>
                  <a:schemeClr val="tx2"/>
                </a:solidFill>
              </a:rPr>
              <a:t>test </a:t>
            </a:r>
            <a:r>
              <a:rPr lang="en-US" sz="1700" u="sng" dirty="0" smtClean="0">
                <a:solidFill>
                  <a:schemeClr val="tx2"/>
                </a:solidFill>
              </a:rPr>
              <a:t/>
            </a:r>
            <a:br>
              <a:rPr lang="en-US" sz="1700" u="sng" dirty="0" smtClean="0">
                <a:solidFill>
                  <a:schemeClr val="tx2"/>
                </a:solidFill>
              </a:rPr>
            </a:br>
            <a:r>
              <a:rPr lang="en-US" sz="1700" u="sng" dirty="0" smtClean="0">
                <a:solidFill>
                  <a:schemeClr val="tx2"/>
                </a:solidFill>
              </a:rPr>
              <a:t>violations </a:t>
            </a:r>
            <a:r>
              <a:rPr lang="en-US" sz="1700" u="sng" dirty="0">
                <a:solidFill>
                  <a:schemeClr val="tx2"/>
                </a:solidFill>
              </a:rPr>
              <a:t>then </a:t>
            </a:r>
            <a:r>
              <a:rPr lang="en-US" sz="1700" u="sng" dirty="0" smtClean="0">
                <a:solidFill>
                  <a:schemeClr val="tx2"/>
                </a:solidFill>
              </a:rPr>
              <a:t>the program may not be</a:t>
            </a:r>
            <a:br>
              <a:rPr lang="en-US" sz="1700" u="sng" dirty="0" smtClean="0">
                <a:solidFill>
                  <a:schemeClr val="tx2"/>
                </a:solidFill>
              </a:rPr>
            </a:br>
            <a:r>
              <a:rPr lang="en-US" sz="1700" u="sng" dirty="0" smtClean="0">
                <a:solidFill>
                  <a:schemeClr val="tx2"/>
                </a:solidFill>
              </a:rPr>
              <a:t>working properly</a:t>
            </a:r>
            <a:endParaRPr lang="en-US" sz="1700" u="sng" dirty="0">
              <a:solidFill>
                <a:schemeClr val="tx2"/>
              </a:solidFill>
            </a:endParaRPr>
          </a:p>
          <a:p>
            <a:pPr marL="0" indent="0">
              <a:buNone/>
            </a:pPr>
            <a:endParaRPr lang="en-US" sz="1400" dirty="0"/>
          </a:p>
          <a:p>
            <a:endParaRPr lang="en-US" sz="1400" dirty="0" smtClean="0"/>
          </a:p>
          <a:p>
            <a:pPr marL="857250" lvl="1" indent="-457200">
              <a:buFont typeface="+mj-lt"/>
              <a:buAutoNum type="arabicPeriod"/>
            </a:pPr>
            <a:endParaRPr lang="en-US" sz="1600" dirty="0"/>
          </a:p>
        </p:txBody>
      </p:sp>
      <p:sp>
        <p:nvSpPr>
          <p:cNvPr id="3" name="Slide Number Placeholder 2"/>
          <p:cNvSpPr>
            <a:spLocks noGrp="1"/>
          </p:cNvSpPr>
          <p:nvPr>
            <p:ph type="sldNum" sz="quarter" idx="12"/>
          </p:nvPr>
        </p:nvSpPr>
        <p:spPr/>
        <p:txBody>
          <a:bodyPr>
            <a:normAutofit/>
          </a:bodyPr>
          <a:lstStyle/>
          <a:p>
            <a:fld id="{7A34A685-8321-49CB-8335-3D1042922BA8}" type="slidenum">
              <a:rPr lang="en-US" smtClean="0"/>
              <a:t>35</a:t>
            </a:fld>
            <a:endParaRPr lang="en-US"/>
          </a:p>
        </p:txBody>
      </p:sp>
      <p:sp>
        <p:nvSpPr>
          <p:cNvPr id="4" name="Title 3"/>
          <p:cNvSpPr>
            <a:spLocks noGrp="1"/>
          </p:cNvSpPr>
          <p:nvPr>
            <p:ph type="title"/>
          </p:nvPr>
        </p:nvSpPr>
        <p:spPr>
          <a:xfrm>
            <a:off x="284672" y="274638"/>
            <a:ext cx="8522898" cy="715962"/>
          </a:xfrm>
        </p:spPr>
        <p:txBody>
          <a:bodyPr>
            <a:noAutofit/>
          </a:bodyPr>
          <a:lstStyle/>
          <a:p>
            <a:r>
              <a:rPr lang="en-US" sz="2800" dirty="0" smtClean="0"/>
              <a:t>State </a:t>
            </a:r>
            <a:r>
              <a:rPr lang="en-US" sz="2800" dirty="0"/>
              <a:t>of play on </a:t>
            </a:r>
            <a:r>
              <a:rPr lang="en-US" sz="2800" dirty="0" smtClean="0"/>
              <a:t>employee </a:t>
            </a:r>
            <a:r>
              <a:rPr lang="en-US" sz="2800" dirty="0"/>
              <a:t>assistance </a:t>
            </a:r>
            <a:r>
              <a:rPr lang="en-US" sz="2800" dirty="0" smtClean="0"/>
              <a:t>(EAP) and Peer-to-peer Programs</a:t>
            </a:r>
            <a:endParaRPr lang="en-US" sz="28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3505200"/>
            <a:ext cx="4639844" cy="2469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94838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7010400" y="6477109"/>
            <a:ext cx="2133600" cy="365125"/>
          </a:xfrm>
          <a:prstGeom prst="rect">
            <a:avLst/>
          </a:prstGeom>
        </p:spPr>
        <p:txBody>
          <a:bodyPr/>
          <a:lstStyle/>
          <a:p>
            <a:pPr>
              <a:defRPr/>
            </a:pPr>
            <a:fld id="{26DFE07C-37D8-424E-8368-908CDC339E73}" type="slidenum">
              <a:rPr lang="en-US" smtClean="0"/>
              <a:pPr>
                <a:defRPr/>
              </a:pPr>
              <a:t>36</a:t>
            </a:fld>
            <a:endParaRPr lang="en-US" dirty="0"/>
          </a:p>
        </p:txBody>
      </p:sp>
      <p:sp>
        <p:nvSpPr>
          <p:cNvPr id="3" name="Title 2"/>
          <p:cNvSpPr>
            <a:spLocks noGrp="1"/>
          </p:cNvSpPr>
          <p:nvPr>
            <p:ph type="ctrTitle"/>
          </p:nvPr>
        </p:nvSpPr>
        <p:spPr>
          <a:xfrm>
            <a:off x="2743200" y="2286000"/>
            <a:ext cx="3657600" cy="1752600"/>
          </a:xfrm>
        </p:spPr>
        <p:txBody>
          <a:bodyPr>
            <a:normAutofit/>
          </a:bodyPr>
          <a:lstStyle/>
          <a:p>
            <a:r>
              <a:rPr lang="en-US" sz="5400" dirty="0" smtClean="0"/>
              <a:t>Questions</a:t>
            </a:r>
            <a:endParaRPr lang="en-US" sz="5400" dirty="0"/>
          </a:p>
        </p:txBody>
      </p:sp>
    </p:spTree>
    <p:extLst>
      <p:ext uri="{BB962C8B-B14F-4D97-AF65-F5344CB8AC3E}">
        <p14:creationId xmlns:p14="http://schemas.microsoft.com/office/powerpoint/2010/main" val="6409426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3E47D1A6A26649A19FBA67B839995E" ma:contentTypeVersion="2" ma:contentTypeDescription="Create a new document." ma:contentTypeScope="" ma:versionID="a9c7d25ac1ffca125fce9ccff33292c2">
  <xsd:schema xmlns:xsd="http://www.w3.org/2001/XMLSchema" xmlns:xs="http://www.w3.org/2001/XMLSchema" xmlns:p="http://schemas.microsoft.com/office/2006/metadata/properties" targetNamespace="http://schemas.microsoft.com/office/2006/metadata/properties" ma:root="true" ma:fieldsID="d30b648a99f382dab78d4dad0ded7f7d">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1A8E04-52BD-4534-8C1B-54E23D2760FE}">
  <ds:schemaRefs>
    <ds:schemaRef ds:uri="http://schemas.microsoft.com/sharepoint/v3/contenttype/forms"/>
  </ds:schemaRefs>
</ds:datastoreItem>
</file>

<file path=customXml/itemProps2.xml><?xml version="1.0" encoding="utf-8"?>
<ds:datastoreItem xmlns:ds="http://schemas.openxmlformats.org/officeDocument/2006/customXml" ds:itemID="{49656D29-0A8B-44A8-ADFE-3F73E9B41FEB}">
  <ds:schemaRefs>
    <ds:schemaRef ds:uri="http://schemas.microsoft.com/office/2006/documentManagement/types"/>
    <ds:schemaRef ds:uri="http://purl.org/dc/dcmitype/"/>
    <ds:schemaRef ds:uri="http://purl.org/dc/elements/1.1/"/>
    <ds:schemaRef ds:uri="http://www.w3.org/XML/1998/namespace"/>
    <ds:schemaRef ds:uri="http://schemas.microsoft.com/office/2006/metadata/properties"/>
    <ds:schemaRef ds:uri="http://purl.org/dc/term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7D4A6F9C-88AF-445F-AF8E-847030BA2F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26198</TotalTime>
  <Words>3616</Words>
  <Application>Microsoft Office PowerPoint</Application>
  <PresentationFormat>On-screen Show (4:3)</PresentationFormat>
  <Paragraphs>313</Paragraphs>
  <Slides>36</Slides>
  <Notes>21</Notes>
  <HiddenSlides>0</HiddenSlides>
  <MMClips>0</MMClips>
  <ScaleCrop>false</ScaleCrop>
  <HeadingPairs>
    <vt:vector size="6" baseType="variant">
      <vt:variant>
        <vt:lpstr>Theme</vt:lpstr>
      </vt:variant>
      <vt:variant>
        <vt:i4>5</vt:i4>
      </vt:variant>
      <vt:variant>
        <vt:lpstr>Embedded OLE Servers</vt:lpstr>
      </vt:variant>
      <vt:variant>
        <vt:i4>1</vt:i4>
      </vt:variant>
      <vt:variant>
        <vt:lpstr>Slide Titles</vt:lpstr>
      </vt:variant>
      <vt:variant>
        <vt:i4>36</vt:i4>
      </vt:variant>
    </vt:vector>
  </HeadingPairs>
  <TitlesOfParts>
    <vt:vector size="42" baseType="lpstr">
      <vt:lpstr>1_Office Theme</vt:lpstr>
      <vt:lpstr>Custom Design</vt:lpstr>
      <vt:lpstr>2_Office Theme</vt:lpstr>
      <vt:lpstr>Correspondence Procedures Overview (November 2014)</vt:lpstr>
      <vt:lpstr>1_Correspondence Procedures Overview (November 2014)</vt:lpstr>
      <vt:lpstr>File</vt:lpstr>
      <vt:lpstr>Office of Railroad Safety Presentation</vt:lpstr>
      <vt:lpstr>PowerPoint Presentation</vt:lpstr>
      <vt:lpstr>Part 219 Rewrite and Addition of Maintenance-of-Way Effective Dates</vt:lpstr>
      <vt:lpstr>Significant Differences – NPRM vs. FR</vt:lpstr>
      <vt:lpstr>Summary of Changes</vt:lpstr>
      <vt:lpstr>“Regulated Employee” and Random Rates</vt:lpstr>
      <vt:lpstr>Adding “Regulated Employee”</vt:lpstr>
      <vt:lpstr>Partial Compliance - Small Railroad Exception</vt:lpstr>
      <vt:lpstr>New Definitions</vt:lpstr>
      <vt:lpstr>Definitions in other FRA rules applicable to Part 219 that have developed since the original Part 219 came into effect </vt:lpstr>
      <vt:lpstr>Definitions in other FRA rules applicable to Part 219 now that MOW has been added as a regulated service </vt:lpstr>
      <vt:lpstr>Definitions of elements of the original Part 219 that were refined through later interpretation. </vt:lpstr>
      <vt:lpstr>Pre-employment Drug Testing of Contractor MOW Employees</vt:lpstr>
      <vt:lpstr>MOW Employee Minimum Random Testing Pool Size</vt:lpstr>
      <vt:lpstr>Division of Reasonable Suspicion and Reasonable Cause Testing into Subparts D and E</vt:lpstr>
      <vt:lpstr>Transfer of Revised and Retitled Troubled Employee Requirements to Subpart K</vt:lpstr>
      <vt:lpstr>Exclusions to Grade Crossing Accident Testing Exception</vt:lpstr>
      <vt:lpstr>Rule G Checks</vt:lpstr>
      <vt:lpstr>Recall for Post-accident Testing</vt:lpstr>
      <vt:lpstr>Exceeding Hours-of-Service</vt:lpstr>
      <vt:lpstr>Reasonable Cause</vt:lpstr>
      <vt:lpstr>FRA HQ Contacts Please Call or email with any Questions  </vt:lpstr>
      <vt:lpstr>Questions</vt:lpstr>
      <vt:lpstr>D&amp;A Regulations</vt:lpstr>
      <vt:lpstr>D&amp;A regulations</vt:lpstr>
      <vt:lpstr>Recent Drug Incidents</vt:lpstr>
      <vt:lpstr>Review Data Related to Substance Abuse – Nationwide  All DOT Agencies - Laboratory Chemical Positives</vt:lpstr>
      <vt:lpstr>State Laws</vt:lpstr>
      <vt:lpstr>The Prescription Opioid Epidemic</vt:lpstr>
      <vt:lpstr>Prescription Opioid Epidemic</vt:lpstr>
      <vt:lpstr>Overall Threat Assessment: Prescription Meds – The New Drugs of Abuse</vt:lpstr>
      <vt:lpstr>PowerPoint Presentation</vt:lpstr>
      <vt:lpstr>Review of recent rail industry data related to substance abuse        FRA Random Drug Positive Rate 2009-2015</vt:lpstr>
      <vt:lpstr>Post-accident Testing Chart 1987-2016</vt:lpstr>
      <vt:lpstr>State of play on employee assistance (EAP) and Peer-to-peer Programs</vt:lpstr>
      <vt:lpstr>Questions</vt:lpstr>
    </vt:vector>
  </TitlesOfParts>
  <Company>USDOT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2016_Presentation_Template</dc:title>
  <dc:creator>Kanika Vann</dc:creator>
  <cp:lastModifiedBy>mstewart</cp:lastModifiedBy>
  <cp:revision>1484</cp:revision>
  <cp:lastPrinted>2016-05-03T12:31:05Z</cp:lastPrinted>
  <dcterms:created xsi:type="dcterms:W3CDTF">2011-05-09T13:18:31Z</dcterms:created>
  <dcterms:modified xsi:type="dcterms:W3CDTF">2016-09-15T17:10:11Z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0x010100E93E47D1A6A26649A19FBA67B839995E</vt:lpwstr>
  </property>
</Properties>
</file>