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7" r:id="rId1"/>
    <p:sldMasterId id="2147483801" r:id="rId2"/>
    <p:sldMasterId id="2147483813" r:id="rId3"/>
    <p:sldMasterId id="2147483825" r:id="rId4"/>
  </p:sldMasterIdLst>
  <p:notesMasterIdLst>
    <p:notesMasterId r:id="rId16"/>
  </p:notesMasterIdLst>
  <p:handoutMasterIdLst>
    <p:handoutMasterId r:id="rId17"/>
  </p:handoutMasterIdLst>
  <p:sldIdLst>
    <p:sldId id="1136" r:id="rId5"/>
    <p:sldId id="1149" r:id="rId6"/>
    <p:sldId id="1158" r:id="rId7"/>
    <p:sldId id="1159" r:id="rId8"/>
    <p:sldId id="1150" r:id="rId9"/>
    <p:sldId id="1160" r:id="rId10"/>
    <p:sldId id="1115" r:id="rId11"/>
    <p:sldId id="1161" r:id="rId12"/>
    <p:sldId id="1156" r:id="rId13"/>
    <p:sldId id="1157" r:id="rId14"/>
    <p:sldId id="1144" r:id="rId15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234" autoAdjust="0"/>
    <p:restoredTop sz="84371" autoAdjust="0"/>
  </p:normalViewPr>
  <p:slideViewPr>
    <p:cSldViewPr>
      <p:cViewPr>
        <p:scale>
          <a:sx n="70" d="100"/>
          <a:sy n="70" d="100"/>
        </p:scale>
        <p:origin x="-894" y="-4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620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1998" y="-96"/>
      </p:cViewPr>
      <p:guideLst>
        <p:guide orient="horz" pos="2929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06/relationships/vbaProject" Target="vbaProject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38475" cy="463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50" tIns="45274" rIns="90550" bIns="45274" numCol="1" anchor="t" anchorCtr="0" compatLnSpc="1">
            <a:prstTxWarp prst="textNoShape">
              <a:avLst/>
            </a:prstTxWarp>
          </a:bodyPr>
          <a:lstStyle>
            <a:lvl1pPr defTabSz="905127" eaLnBrk="0" hangingPunct="0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9" y="0"/>
            <a:ext cx="3038475" cy="463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50" tIns="45274" rIns="90550" bIns="45274" numCol="1" anchor="t" anchorCtr="0" compatLnSpc="1">
            <a:prstTxWarp prst="textNoShape">
              <a:avLst/>
            </a:prstTxWarp>
          </a:bodyPr>
          <a:lstStyle>
            <a:lvl1pPr algn="r" defTabSz="905127" eaLnBrk="0" hangingPunct="0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43B1C718-A13A-4661-9C72-3B94C71D692A}" type="datetimeFigureOut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1679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831421"/>
            <a:ext cx="3038475" cy="463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50" tIns="45274" rIns="90550" bIns="45274" numCol="1" anchor="b" anchorCtr="0" compatLnSpc="1">
            <a:prstTxWarp prst="textNoShape">
              <a:avLst/>
            </a:prstTxWarp>
          </a:bodyPr>
          <a:lstStyle>
            <a:lvl1pPr defTabSz="905127" eaLnBrk="0" hangingPunct="0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679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9" y="8831421"/>
            <a:ext cx="3038475" cy="463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50" tIns="45274" rIns="90550" bIns="45274" numCol="1" anchor="b" anchorCtr="0" compatLnSpc="1">
            <a:prstTxWarp prst="textNoShape">
              <a:avLst/>
            </a:prstTxWarp>
          </a:bodyPr>
          <a:lstStyle>
            <a:lvl1pPr algn="r" defTabSz="905127" eaLnBrk="0" hangingPunct="0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A65779BD-9B03-4283-A137-1743AEED617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9981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38475" cy="463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270" tIns="46136" rIns="92270" bIns="4613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9" y="0"/>
            <a:ext cx="3038475" cy="463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270" tIns="46136" rIns="92270" bIns="4613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8500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4912"/>
            <a:ext cx="5607050" cy="418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270" tIns="46136" rIns="92270" bIns="461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31421"/>
            <a:ext cx="3038475" cy="463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270" tIns="46136" rIns="92270" bIns="4613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9" y="8831421"/>
            <a:ext cx="3038475" cy="463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270" tIns="46136" rIns="92270" bIns="4613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5DC1EA53-ABF7-456F-ABF1-ECAF636D90A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78040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DC1EA53-ABF7-456F-ABF1-ECAF636D90A8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268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7501586-B81C-435F-AA5F-0F65B1817CBE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84EFBB0-E766-4593-B659-7BFB4C88B425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84EFBB0-E766-4593-B659-7BFB4C88B425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77B7174-C316-4045-B48F-E5B61583C085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77B7174-C316-4045-B48F-E5B61583C085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77B7174-C316-4045-B48F-E5B61583C085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77B7174-C316-4045-B48F-E5B61583C085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6D8059-E10E-494E-84D8-2954C2FA2A17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2113" y="228600"/>
            <a:ext cx="8294687" cy="3810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n-US" altLang="en-US" sz="1400" dirty="0" smtClean="0">
                <a:solidFill>
                  <a:schemeClr val="tx2"/>
                </a:solidFill>
              </a:rPr>
              <a:t>F   E   D   E   R   A   L      R   A   I   L   R   O   A   D       A   D   M   I   N   I   S   T   R   A   T   I   O   N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276600" y="62484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7010400" y="647700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FCC24E-83B7-4AF6-887A-1CFB175344C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567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1B25930-9F4B-4FFE-AE8C-7384C42D1B5F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BF454-D1BC-4534-BEEB-88269C6FA3A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594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33633C5-28B9-41E7-86A2-EDB7316BF452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C6635-1EED-4995-93AD-2E92E39ACEC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741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A728D5A-10E7-4BB7-904A-C7BDEEB01C21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231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EDEF8-A906-4870-B1B9-9B209BA4FC0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386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8FD837E-E94C-426D-A508-AF8880542483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E93DE-5905-4631-B672-A879BA56F06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0743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EAA65E1-0CFE-45D4-932E-FE343328C459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6EF02-2553-4FDC-A632-2C36509F1C4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053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40C00BB-9160-4415-ACF2-5558C8EB4DAB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7346-EC6C-4557-970A-5C9951B6BB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947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24E0F8B-EC56-4FF4-A579-AABE790DBDFA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70524-C702-46D2-BC6A-DCBBBA61364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487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7554912-D58D-4BC2-8998-91C1AC1FF47C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55525-DA89-467F-BBA9-301A8EB005A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729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ACC344C-BDA9-4AC1-A6B2-E96AEFEF714D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D5EF2-FE6E-4DD9-BDCB-1568184762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420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0863B9E-7970-419D-9A85-F96B20E68D65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DD0B3-13F3-4206-A7B5-C6AFEB8BC3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81129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685800"/>
            <a:ext cx="3744118" cy="3750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E5D801B-DB0D-4B00-8488-C2DB67CBA2C7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1828800" y="6248400"/>
            <a:ext cx="594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370638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D01D6-AFA5-4F0C-8050-C7D35F655C1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422333"/>
      </p:ext>
    </p:extLst>
  </p:cSld>
  <p:clrMapOvr>
    <a:masterClrMapping/>
  </p:clrMapOvr>
  <p:transition spd="slow"/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Aspect="1"/>
          </p:cNvCxnSpPr>
          <p:nvPr/>
        </p:nvCxnSpPr>
        <p:spPr>
          <a:xfrm flipV="1">
            <a:off x="304800" y="1219200"/>
            <a:ext cx="8458200" cy="26988"/>
          </a:xfrm>
          <a:prstGeom prst="line">
            <a:avLst/>
          </a:prstGeom>
          <a:ln w="285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667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8536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9399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2843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01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3030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34108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72096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15211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2495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638" y="514350"/>
            <a:ext cx="8345487" cy="25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6875" y="1154113"/>
            <a:ext cx="4008438" cy="5135562"/>
          </a:xfrm>
        </p:spPr>
        <p:txBody>
          <a:bodyPr/>
          <a:lstStyle/>
          <a:p>
            <a:pPr lvl="0"/>
            <a:r>
              <a:rPr lang="en-US" noProof="0" dirty="0" smtClean="0"/>
              <a:t>Click icon to add table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425194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0739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892175" y="2866375"/>
            <a:ext cx="6581775" cy="264175"/>
          </a:xfrm>
        </p:spPr>
        <p:txBody>
          <a:bodyPr/>
          <a:lstStyle>
            <a:lvl1pPr>
              <a:lnSpc>
                <a:spcPts val="2200"/>
              </a:lnSpc>
              <a:spcBef>
                <a:spcPct val="100000"/>
              </a:spcBef>
              <a:buClr>
                <a:schemeClr val="tx2"/>
              </a:buClr>
              <a:buSzPct val="85000"/>
              <a:buFont typeface="Wingdings" pitchFamily="2" charset="2"/>
              <a:buNone/>
              <a:defRPr sz="1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700740" name="Rectangle 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92175" y="3402013"/>
            <a:ext cx="6583363" cy="439737"/>
          </a:xfrm>
          <a:ln/>
        </p:spPr>
        <p:txBody>
          <a:bodyPr/>
          <a:lstStyle>
            <a:lvl1pPr>
              <a:lnSpc>
                <a:spcPts val="1600"/>
              </a:lnSpc>
              <a:spcBef>
                <a:spcPct val="15000"/>
              </a:spcBef>
              <a:buClrTx/>
              <a:defRPr sz="1400" b="1" baseline="0"/>
            </a:lvl1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9990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15923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9377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2169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4745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518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NEW2012TemplateDesign-8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45"/>
          <a:stretch>
            <a:fillRect/>
          </a:stretch>
        </p:blipFill>
        <p:spPr bwMode="auto">
          <a:xfrm>
            <a:off x="981075" y="7938"/>
            <a:ext cx="81629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60b28099-9569-4486-9a14-e829d5acaa91" descr="87DD7891-ADEB-4CC0-8710-E97E145E8898@wlan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138113"/>
            <a:ext cx="1809750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11"/>
          <p:cNvSpPr txBox="1">
            <a:spLocks noChangeArrowheads="1"/>
          </p:cNvSpPr>
          <p:nvPr userDrawn="1"/>
        </p:nvSpPr>
        <p:spPr bwMode="auto">
          <a:xfrm>
            <a:off x="117475" y="6545263"/>
            <a:ext cx="2403475" cy="23177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900" b="1" dirty="0" smtClean="0">
                <a:solidFill>
                  <a:srgbClr val="A6A6A6"/>
                </a:solidFill>
              </a:rPr>
              <a:t>FEDERAL RAILROAD ADMINISTRATION</a:t>
            </a:r>
          </a:p>
        </p:txBody>
      </p:sp>
      <p:sp>
        <p:nvSpPr>
          <p:cNvPr id="6" name="Line 37"/>
          <p:cNvSpPr>
            <a:spLocks noChangeShapeType="1"/>
          </p:cNvSpPr>
          <p:nvPr userDrawn="1"/>
        </p:nvSpPr>
        <p:spPr bwMode="gray">
          <a:xfrm>
            <a:off x="1933575" y="773113"/>
            <a:ext cx="6811963" cy="0"/>
          </a:xfrm>
          <a:prstGeom prst="line">
            <a:avLst/>
          </a:prstGeom>
          <a:noFill/>
          <a:ln w="19050">
            <a:solidFill>
              <a:srgbClr val="00305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5303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72058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114035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9975566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8876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638" y="514350"/>
            <a:ext cx="8345487" cy="25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6875" y="1154113"/>
            <a:ext cx="4008438" cy="5135562"/>
          </a:xfrm>
        </p:spPr>
        <p:txBody>
          <a:bodyPr/>
          <a:lstStyle/>
          <a:p>
            <a:pPr lvl="0"/>
            <a:r>
              <a:rPr lang="en-US" noProof="0" dirty="0" smtClean="0"/>
              <a:t>Click icon to add table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089803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60b28099-9569-4486-9a14-e829d5acaa91" descr="87DD7891-ADEB-4CC0-8710-E97E145E8898@wlan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138113"/>
            <a:ext cx="1809750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 userDrawn="1"/>
        </p:nvSpPr>
        <p:spPr>
          <a:xfrm>
            <a:off x="1938338" y="180975"/>
            <a:ext cx="6858000" cy="612775"/>
          </a:xfrm>
          <a:prstGeom prst="rect">
            <a:avLst/>
          </a:prstGeom>
          <a:solidFill>
            <a:srgbClr val="00305C"/>
          </a:solidFill>
          <a:ln w="25400" cmpd="thinThick">
            <a:noFill/>
          </a:ln>
        </p:spPr>
        <p:txBody>
          <a:bodyPr anchor="ctr"/>
          <a:lstStyle/>
          <a:p>
            <a:pPr algn="r" fontAlgn="auto">
              <a:spcAft>
                <a:spcPts val="0"/>
              </a:spcAft>
              <a:defRPr/>
            </a:pPr>
            <a:r>
              <a:rPr lang="en-US" sz="2000" b="1" cap="all" dirty="0">
                <a:solidFill>
                  <a:srgbClr val="FFFFFF"/>
                </a:solidFill>
                <a:latin typeface="Arial"/>
                <a:ea typeface="+mj-ea"/>
                <a:cs typeface="+mj-cs"/>
              </a:rPr>
              <a:t>High-speed intercity passenger rail</a:t>
            </a:r>
            <a:endParaRPr lang="en-US" sz="1600" b="1" cap="all" dirty="0">
              <a:solidFill>
                <a:srgbClr val="FFFFFF"/>
              </a:solidFill>
              <a:latin typeface="Arial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0444752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99866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94894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8774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67499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318011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001796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935623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85210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638" y="514350"/>
            <a:ext cx="8345487" cy="25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6875" y="1154113"/>
            <a:ext cx="4008438" cy="5135562"/>
          </a:xfrm>
        </p:spPr>
        <p:txBody>
          <a:bodyPr/>
          <a:lstStyle/>
          <a:p>
            <a:pPr lvl="0"/>
            <a:r>
              <a:rPr lang="en-US" noProof="0" dirty="0" smtClean="0"/>
              <a:t>Click icon to add table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72780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image" Target="../media/image6.jpeg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21513" y="6483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C2D4CFD-8CCD-4459-8440-2AE5D282441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4572000" y="6397625"/>
            <a:ext cx="762000" cy="307975"/>
          </a:xfrm>
          <a:prstGeom prst="rect">
            <a:avLst/>
          </a:prstGeom>
          <a:ln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9DF5FF15-01E8-4881-AC42-36636C632573}" type="datetime1">
              <a:rPr lang="en-US" sz="800" smtClean="0"/>
              <a:pPr>
                <a:defRPr/>
              </a:pPr>
              <a:t>8/24/2016</a:t>
            </a:fld>
            <a:endParaRPr lang="en-US" sz="800" dirty="0"/>
          </a:p>
        </p:txBody>
      </p:sp>
      <p:pic>
        <p:nvPicPr>
          <p:cNvPr id="1031" name="Picture 2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16" cstate="print">
            <a:extLst/>
          </a:blip>
          <a:srcRect l="1571" t="5664" r="1443" b="4343"/>
          <a:stretch/>
        </p:blipFill>
        <p:spPr bwMode="auto">
          <a:xfrm>
            <a:off x="295737" y="5853873"/>
            <a:ext cx="1274470" cy="91439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18" name="Rectangle 17"/>
          <p:cNvSpPr/>
          <p:nvPr/>
        </p:nvSpPr>
        <p:spPr>
          <a:xfrm>
            <a:off x="1371600" y="6483350"/>
            <a:ext cx="381000" cy="5715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336675" y="6357938"/>
            <a:ext cx="720725" cy="5715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1462088" y="6113463"/>
            <a:ext cx="1281112" cy="5715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5" name="Rectangle 24"/>
          <p:cNvSpPr/>
          <p:nvPr/>
        </p:nvSpPr>
        <p:spPr>
          <a:xfrm>
            <a:off x="1427163" y="6227763"/>
            <a:ext cx="858837" cy="5715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1524000" y="5995988"/>
            <a:ext cx="1925638" cy="5715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40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  <p:sldLayoutId id="2147485105" r:id="rId12"/>
    <p:sldLayoutId id="2147485106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17" t="57568" r="27480" b="19243"/>
          <a:stretch>
            <a:fillRect/>
          </a:stretch>
        </p:blipFill>
        <p:spPr bwMode="auto">
          <a:xfrm>
            <a:off x="7897813" y="20638"/>
            <a:ext cx="1092200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Line 37"/>
          <p:cNvSpPr>
            <a:spLocks noChangeShapeType="1"/>
          </p:cNvSpPr>
          <p:nvPr/>
        </p:nvSpPr>
        <p:spPr bwMode="gray">
          <a:xfrm>
            <a:off x="392113" y="806450"/>
            <a:ext cx="8355012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01638" y="514350"/>
            <a:ext cx="8345487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3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6875" y="1154113"/>
            <a:ext cx="4008438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  <p:sp>
        <p:nvSpPr>
          <p:cNvPr id="2054" name="Line 35"/>
          <p:cNvSpPr>
            <a:spLocks noChangeShapeType="1"/>
          </p:cNvSpPr>
          <p:nvPr/>
        </p:nvSpPr>
        <p:spPr bwMode="gray">
          <a:xfrm>
            <a:off x="469900" y="992188"/>
            <a:ext cx="8504238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3152" tIns="73152" rIns="73152" bIns="73152" anchor="ctr" anchorCtr="1"/>
          <a:lstStyle/>
          <a:p>
            <a:endParaRPr lang="en-US" dirty="0"/>
          </a:p>
        </p:txBody>
      </p:sp>
      <p:sp>
        <p:nvSpPr>
          <p:cNvPr id="2055" name="Rectangle 10"/>
          <p:cNvSpPr txBox="1">
            <a:spLocks noGrp="1" noChangeArrowheads="1"/>
          </p:cNvSpPr>
          <p:nvPr/>
        </p:nvSpPr>
        <p:spPr bwMode="auto">
          <a:xfrm>
            <a:off x="8763000" y="6629400"/>
            <a:ext cx="381000" cy="228600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defRPr/>
            </a:pPr>
            <a:fld id="{756FB30D-F602-4D09-A7A4-F6D74B3D44D6}" type="slidenum">
              <a:rPr lang="en-US" altLang="en-US" sz="900" smtClean="0">
                <a:solidFill>
                  <a:srgbClr val="000000"/>
                </a:solidFill>
              </a:rPr>
              <a:pPr algn="r" eaLnBrk="1" hangingPunct="1">
                <a:defRPr/>
              </a:pPr>
              <a:t>‹#›</a:t>
            </a:fld>
            <a:endParaRPr lang="en-US" altLang="en-US" sz="900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07" r:id="rId1"/>
    <p:sldLayoutId id="2147485067" r:id="rId2"/>
    <p:sldLayoutId id="2147485068" r:id="rId3"/>
    <p:sldLayoutId id="2147485069" r:id="rId4"/>
    <p:sldLayoutId id="2147485070" r:id="rId5"/>
    <p:sldLayoutId id="2147485071" r:id="rId6"/>
    <p:sldLayoutId id="2147485072" r:id="rId7"/>
    <p:sldLayoutId id="2147485073" r:id="rId8"/>
    <p:sldLayoutId id="2147485074" r:id="rId9"/>
    <p:sldLayoutId id="2147485075" r:id="rId10"/>
    <p:sldLayoutId id="2147485108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eaLnBrk="1" fontAlgn="base" hangingPunct="1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eaLnBrk="1" fontAlgn="base" hangingPunct="1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eaLnBrk="1" fontAlgn="base" hangingPunct="1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eaLnBrk="1" fontAlgn="base" hangingPunct="1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2216150" y="423863"/>
            <a:ext cx="6502400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6875" y="1154113"/>
            <a:ext cx="4008438" cy="477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  <p:sp>
        <p:nvSpPr>
          <p:cNvPr id="3076" name="Line 35"/>
          <p:cNvSpPr>
            <a:spLocks noChangeShapeType="1"/>
          </p:cNvSpPr>
          <p:nvPr/>
        </p:nvSpPr>
        <p:spPr bwMode="gray">
          <a:xfrm>
            <a:off x="469900" y="917575"/>
            <a:ext cx="8504238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3152" tIns="73152" rIns="73152" bIns="73152" anchor="ctr" anchorCtr="1"/>
          <a:lstStyle/>
          <a:p>
            <a:endParaRPr lang="en-US" dirty="0"/>
          </a:p>
        </p:txBody>
      </p:sp>
      <p:sp>
        <p:nvSpPr>
          <p:cNvPr id="3077" name="Rectangle 10"/>
          <p:cNvSpPr txBox="1">
            <a:spLocks noGrp="1" noChangeArrowheads="1"/>
          </p:cNvSpPr>
          <p:nvPr/>
        </p:nvSpPr>
        <p:spPr bwMode="auto">
          <a:xfrm>
            <a:off x="8653463" y="6562725"/>
            <a:ext cx="381000" cy="228600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defRPr/>
            </a:pPr>
            <a:fld id="{ED0EB380-3EC5-4A45-A328-0B143859E667}" type="slidenum">
              <a:rPr lang="en-US" altLang="en-US" sz="900" smtClean="0">
                <a:solidFill>
                  <a:srgbClr val="000000"/>
                </a:solidFill>
              </a:rPr>
              <a:pPr algn="r" eaLnBrk="1" hangingPunct="1">
                <a:defRPr/>
              </a:pPr>
              <a:t>‹#›</a:t>
            </a:fld>
            <a:endParaRPr lang="en-US" altLang="en-US" sz="900" dirty="0" smtClean="0">
              <a:solidFill>
                <a:srgbClr val="000000"/>
              </a:solidFill>
            </a:endParaRPr>
          </a:p>
        </p:txBody>
      </p:sp>
      <p:pic>
        <p:nvPicPr>
          <p:cNvPr id="3078" name="60b28099-9569-4486-9a14-e829d5acaa91" descr="87DD7891-ADEB-4CC0-8710-E97E145E8898@wlan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138113"/>
            <a:ext cx="1809750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Line 37"/>
          <p:cNvSpPr>
            <a:spLocks noChangeShapeType="1"/>
          </p:cNvSpPr>
          <p:nvPr/>
        </p:nvSpPr>
        <p:spPr bwMode="gray">
          <a:xfrm>
            <a:off x="1933575" y="773113"/>
            <a:ext cx="6811963" cy="0"/>
          </a:xfrm>
          <a:prstGeom prst="line">
            <a:avLst/>
          </a:prstGeom>
          <a:noFill/>
          <a:ln w="19050">
            <a:solidFill>
              <a:srgbClr val="00305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080" name="TextBox 3"/>
          <p:cNvSpPr txBox="1">
            <a:spLocks noChangeArrowheads="1"/>
          </p:cNvSpPr>
          <p:nvPr/>
        </p:nvSpPr>
        <p:spPr bwMode="auto">
          <a:xfrm>
            <a:off x="117475" y="6545263"/>
            <a:ext cx="2403475" cy="23177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900" b="1" dirty="0" smtClean="0">
                <a:solidFill>
                  <a:srgbClr val="A6A6A6"/>
                </a:solidFill>
              </a:rPr>
              <a:t>FEDERAL RAILROAD ADMINISTRATION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09" r:id="rId1"/>
    <p:sldLayoutId id="2147485076" r:id="rId2"/>
    <p:sldLayoutId id="2147485077" r:id="rId3"/>
    <p:sldLayoutId id="2147485078" r:id="rId4"/>
    <p:sldLayoutId id="2147485079" r:id="rId5"/>
    <p:sldLayoutId id="2147485110" r:id="rId6"/>
    <p:sldLayoutId id="2147485080" r:id="rId7"/>
    <p:sldLayoutId id="2147485081" r:id="rId8"/>
    <p:sldLayoutId id="2147485082" r:id="rId9"/>
    <p:sldLayoutId id="2147485083" r:id="rId10"/>
    <p:sldLayoutId id="2147485084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5pPr>
      <a:lvl6pPr marL="457200" algn="l" rtl="0" eaLnBrk="1" fontAlgn="base" hangingPunct="1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eaLnBrk="1" fontAlgn="base" hangingPunct="1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eaLnBrk="1" fontAlgn="base" hangingPunct="1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eaLnBrk="1" fontAlgn="base" hangingPunct="1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rgbClr val="304776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rgbClr val="304776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rgbClr val="304776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rgbClr val="304776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396875" y="479425"/>
            <a:ext cx="822960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6875" y="1154113"/>
            <a:ext cx="4008438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  <p:sp>
        <p:nvSpPr>
          <p:cNvPr id="4100" name="Line 35"/>
          <p:cNvSpPr>
            <a:spLocks noChangeShapeType="1"/>
          </p:cNvSpPr>
          <p:nvPr/>
        </p:nvSpPr>
        <p:spPr bwMode="gray">
          <a:xfrm>
            <a:off x="469900" y="917575"/>
            <a:ext cx="8504238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3152" tIns="73152" rIns="73152" bIns="73152" anchor="ctr" anchorCtr="1"/>
          <a:lstStyle/>
          <a:p>
            <a:endParaRPr lang="en-US" dirty="0"/>
          </a:p>
        </p:txBody>
      </p:sp>
      <p:sp>
        <p:nvSpPr>
          <p:cNvPr id="4101" name="Rectangle 10"/>
          <p:cNvSpPr txBox="1">
            <a:spLocks noGrp="1" noChangeArrowheads="1"/>
          </p:cNvSpPr>
          <p:nvPr/>
        </p:nvSpPr>
        <p:spPr bwMode="auto">
          <a:xfrm>
            <a:off x="8763000" y="6629400"/>
            <a:ext cx="381000" cy="228600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defRPr/>
            </a:pPr>
            <a:fld id="{14EC4FA1-94B4-43F3-982F-FB875536A3D6}" type="slidenum">
              <a:rPr lang="en-US" altLang="en-US" sz="900" smtClean="0">
                <a:solidFill>
                  <a:srgbClr val="000000"/>
                </a:solidFill>
              </a:rPr>
              <a:pPr algn="r" eaLnBrk="1" hangingPunct="1">
                <a:defRPr/>
              </a:pPr>
              <a:t>‹#›</a:t>
            </a:fld>
            <a:endParaRPr lang="en-US" altLang="en-US" sz="900" dirty="0" smtClean="0">
              <a:solidFill>
                <a:srgbClr val="000000"/>
              </a:solidFill>
            </a:endParaRPr>
          </a:p>
        </p:txBody>
      </p:sp>
      <p:sp>
        <p:nvSpPr>
          <p:cNvPr id="4102" name="Line 37"/>
          <p:cNvSpPr>
            <a:spLocks noChangeShapeType="1"/>
          </p:cNvSpPr>
          <p:nvPr/>
        </p:nvSpPr>
        <p:spPr bwMode="gray">
          <a:xfrm>
            <a:off x="396875" y="773113"/>
            <a:ext cx="8229600" cy="0"/>
          </a:xfrm>
          <a:prstGeom prst="line">
            <a:avLst/>
          </a:prstGeom>
          <a:noFill/>
          <a:ln w="19050">
            <a:solidFill>
              <a:srgbClr val="00305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4103" name="Picture 9" descr="DOT_FRA_LONG-signature_b&amp;b_cs3.jp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191250"/>
            <a:ext cx="14478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111" r:id="rId1"/>
    <p:sldLayoutId id="2147485085" r:id="rId2"/>
    <p:sldLayoutId id="2147485086" r:id="rId3"/>
    <p:sldLayoutId id="2147485087" r:id="rId4"/>
    <p:sldLayoutId id="2147485088" r:id="rId5"/>
    <p:sldLayoutId id="2147485089" r:id="rId6"/>
    <p:sldLayoutId id="2147485090" r:id="rId7"/>
    <p:sldLayoutId id="2147485091" r:id="rId8"/>
    <p:sldLayoutId id="2147485092" r:id="rId9"/>
    <p:sldLayoutId id="2147485093" r:id="rId10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eaLnBrk="1" fontAlgn="base" hangingPunct="1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eaLnBrk="1" fontAlgn="base" hangingPunct="1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eaLnBrk="1" fontAlgn="base" hangingPunct="1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eaLnBrk="1" fontAlgn="base" hangingPunct="1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ctrTitle"/>
          </p:nvPr>
        </p:nvSpPr>
        <p:spPr>
          <a:xfrm>
            <a:off x="457200" y="685800"/>
            <a:ext cx="8153400" cy="3352800"/>
          </a:xfrm>
          <a:solidFill>
            <a:schemeClr val="bg1"/>
          </a:solidFill>
          <a:ln w="1270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.</a:t>
            </a:r>
            <a:r>
              <a:rPr lang="en-US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/>
            </a:r>
            <a:br>
              <a:rPr lang="en-US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</a:br>
            <a:r>
              <a:rPr lang="en-US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Fifty-Sixth </a:t>
            </a:r>
            <a:r>
              <a:rPr lang="en-US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Meeting </a:t>
            </a:r>
            <a:r>
              <a:rPr lang="en-US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/>
            </a:r>
            <a:br>
              <a:rPr lang="en-US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</a:br>
            <a:r>
              <a:rPr lang="en-US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of the </a:t>
            </a:r>
            <a:r>
              <a:rPr lang="en-US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Railroad Safety Advisory Committee (RSAC</a:t>
            </a:r>
            <a:r>
              <a:rPr lang="en-US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)</a:t>
            </a:r>
            <a:r>
              <a:rPr lang="en-US" altLang="en-US" sz="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/>
            </a:r>
            <a:br>
              <a:rPr lang="en-US" altLang="en-US" sz="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</a:br>
            <a:r>
              <a:rPr lang="en-US" altLang="en-US" sz="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/>
            </a:r>
            <a:br>
              <a:rPr lang="en-US" altLang="en-US" sz="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</a:br>
            <a:r>
              <a:rPr lang="en-US" altLang="en-US" sz="4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Hazardous Materials </a:t>
            </a:r>
            <a:br>
              <a:rPr lang="en-US" altLang="en-US" sz="4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</a:br>
            <a:r>
              <a:rPr lang="en-US" altLang="en-US" sz="4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Working Group </a:t>
            </a:r>
            <a:br>
              <a:rPr lang="en-US" altLang="en-US" sz="4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</a:br>
            <a:r>
              <a:rPr lang="en-US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/>
            </a:r>
            <a:br>
              <a:rPr lang="en-US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September 15, 2016 </a:t>
            </a:r>
            <a:br>
              <a:rPr 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Washington, DC</a:t>
            </a:r>
            <a:r>
              <a:rPr lang="en-US" sz="1800" dirty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1800" dirty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endParaRPr lang="en-US" altLang="en-US" sz="2000" dirty="0" smtClean="0">
              <a:latin typeface="Arial" charset="0"/>
              <a:cs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782989"/>
            <a:ext cx="2756652" cy="1901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861" y="3782989"/>
            <a:ext cx="2958348" cy="1901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033" y="3763086"/>
            <a:ext cx="2886175" cy="19212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" y="692771"/>
            <a:ext cx="8915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0070C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>
          <a:xfrm>
            <a:off x="419100" y="1828800"/>
            <a:ext cx="8305800" cy="4038600"/>
          </a:xfrm>
        </p:spPr>
        <p:txBody>
          <a:bodyPr/>
          <a:lstStyle/>
          <a:p>
            <a:pPr marL="0" indent="0" algn="ctr">
              <a:spcBef>
                <a:spcPts val="0"/>
              </a:spcBef>
              <a:spcAft>
                <a:spcPts val="900"/>
              </a:spcAft>
              <a:buNone/>
              <a:defRPr/>
            </a:pPr>
            <a:r>
              <a:rPr lang="en-US" altLang="en-US" sz="3000" b="1" dirty="0" smtClean="0"/>
              <a:t>March 10th Working Group Meeting</a:t>
            </a:r>
            <a:r>
              <a:rPr lang="en-US" altLang="en-US" sz="2500" b="1" dirty="0" smtClean="0"/>
              <a:t/>
            </a:r>
            <a:br>
              <a:rPr lang="en-US" altLang="en-US" sz="2500" b="1" dirty="0" smtClean="0"/>
            </a:br>
            <a:endParaRPr lang="en-US" altLang="en-US" sz="1050" dirty="0" smtClean="0"/>
          </a:p>
          <a:p>
            <a:pPr marL="804863" lvl="1" indent="-347663">
              <a:spcBef>
                <a:spcPts val="0"/>
              </a:spcBef>
              <a:buBlip>
                <a:blip r:embed="rId3"/>
              </a:buBlip>
              <a:defRPr/>
            </a:pPr>
            <a:r>
              <a:rPr lang="en-US" altLang="en-US" sz="3200" dirty="0" smtClean="0"/>
              <a:t> Task Statement</a:t>
            </a:r>
          </a:p>
          <a:p>
            <a:pPr marL="804863" lvl="1" indent="-347663">
              <a:spcBef>
                <a:spcPts val="0"/>
              </a:spcBef>
              <a:buBlip>
                <a:blip r:embed="rId3"/>
              </a:buBlip>
              <a:defRPr/>
            </a:pPr>
            <a:r>
              <a:rPr lang="en-US" altLang="en-US" sz="3200" dirty="0" smtClean="0"/>
              <a:t> Meeting Objectives</a:t>
            </a:r>
            <a:endParaRPr lang="en-US" altLang="en-US" sz="3200" dirty="0"/>
          </a:p>
          <a:p>
            <a:pPr marL="804863" lvl="1" indent="-347663">
              <a:spcBef>
                <a:spcPts val="0"/>
              </a:spcBef>
              <a:buBlip>
                <a:blip r:embed="rId3"/>
              </a:buBlip>
              <a:defRPr/>
            </a:pPr>
            <a:r>
              <a:rPr lang="en-US" altLang="en-US" sz="3200" dirty="0" smtClean="0"/>
              <a:t> Priority Ranking</a:t>
            </a:r>
            <a:endParaRPr lang="en-US" altLang="en-US" sz="3200" dirty="0"/>
          </a:p>
          <a:p>
            <a:pPr marL="804863" lvl="1" indent="-347663">
              <a:spcBef>
                <a:spcPts val="0"/>
              </a:spcBef>
              <a:buBlip>
                <a:blip r:embed="rId3"/>
              </a:buBlip>
              <a:defRPr/>
            </a:pPr>
            <a:r>
              <a:rPr lang="en-US" altLang="en-US" sz="3200" dirty="0" smtClean="0"/>
              <a:t> OTMA Task Force (Section 174.50)</a:t>
            </a:r>
          </a:p>
          <a:p>
            <a:pPr marL="804863" lvl="1" indent="-347663">
              <a:spcBef>
                <a:spcPts val="0"/>
              </a:spcBef>
              <a:buBlip>
                <a:blip r:embed="rId3"/>
              </a:buBlip>
              <a:defRPr/>
            </a:pPr>
            <a:r>
              <a:rPr lang="en-US" altLang="en-US" sz="3200" dirty="0"/>
              <a:t> </a:t>
            </a:r>
            <a:r>
              <a:rPr lang="en-US" altLang="en-US" sz="3200" dirty="0" smtClean="0"/>
              <a:t>Completed Actions</a:t>
            </a:r>
            <a:r>
              <a:rPr lang="en-US" altLang="en-US" sz="3200" dirty="0"/>
              <a:t> </a:t>
            </a:r>
            <a:endParaRPr lang="en-US" altLang="en-US" sz="3200" dirty="0" smtClean="0"/>
          </a:p>
          <a:p>
            <a:pPr marL="804863" lvl="1" indent="-347663">
              <a:spcBef>
                <a:spcPts val="0"/>
              </a:spcBef>
              <a:buBlip>
                <a:blip r:embed="rId3"/>
              </a:buBlip>
              <a:defRPr/>
            </a:pPr>
            <a:r>
              <a:rPr lang="en-US" altLang="en-US" sz="3200" dirty="0"/>
              <a:t> </a:t>
            </a:r>
            <a:r>
              <a:rPr lang="en-US" altLang="en-US" sz="3200" dirty="0" smtClean="0"/>
              <a:t>Next Steps…</a:t>
            </a:r>
          </a:p>
          <a:p>
            <a:pPr eaLnBrk="1" hangingPunct="1">
              <a:buFont typeface="Arial" charset="0"/>
              <a:buNone/>
            </a:pPr>
            <a:endParaRPr lang="en-US" altLang="en-US" dirty="0" smtClean="0"/>
          </a:p>
        </p:txBody>
      </p:sp>
      <p:sp>
        <p:nvSpPr>
          <p:cNvPr id="24579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4A775FA-8487-40B8-AABF-3836E559DE30}" type="slidenum">
              <a:rPr lang="en-US" altLang="en-US" sz="12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200" dirty="0" smtClean="0">
              <a:latin typeface="Arial" charset="0"/>
              <a:cs typeface="Arial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533400" y="154675"/>
            <a:ext cx="8077200" cy="144552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4200" kern="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Update</a:t>
            </a:r>
            <a:r>
              <a:rPr lang="en-US" sz="4200" kern="0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Hazardous Materials Working </a:t>
            </a: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</a:t>
            </a:r>
            <a: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endParaRPr lang="en-US" altLang="en-US" sz="20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001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1692" y="615434"/>
            <a:ext cx="8915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0070C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415" y="1524000"/>
            <a:ext cx="8229600" cy="4267200"/>
          </a:xfrm>
        </p:spPr>
        <p:txBody>
          <a:bodyPr/>
          <a:lstStyle/>
          <a:p>
            <a:pPr marL="0" indent="0" algn="ctr">
              <a:buNone/>
            </a:pPr>
            <a:r>
              <a:rPr lang="en-US" sz="3000" b="1" dirty="0" smtClean="0"/>
              <a:t>Task Statement Overview:</a:t>
            </a:r>
            <a:br>
              <a:rPr lang="en-US" sz="3000" b="1" dirty="0" smtClean="0"/>
            </a:br>
            <a:endParaRPr lang="en-US" sz="100" b="1" dirty="0" smtClean="0"/>
          </a:p>
          <a:p>
            <a:pPr marL="463550" indent="-463550">
              <a:buClr>
                <a:srgbClr val="C00000"/>
              </a:buClr>
              <a:buBlip>
                <a:blip r:embed="rId2"/>
              </a:buBlip>
            </a:pPr>
            <a:r>
              <a:rPr lang="en-US" dirty="0" smtClean="0"/>
              <a:t>Retrospective review</a:t>
            </a:r>
          </a:p>
          <a:p>
            <a:pPr marL="682625" lvl="1" indent="-219075">
              <a:buBlip>
                <a:blip r:embed="rId3"/>
              </a:buBlip>
            </a:pPr>
            <a:r>
              <a:rPr lang="en-US" dirty="0" smtClean="0"/>
              <a:t> Consistency to terms and concepts</a:t>
            </a:r>
          </a:p>
          <a:p>
            <a:pPr marL="682625" lvl="1" indent="-219075">
              <a:buBlip>
                <a:blip r:embed="rId3"/>
              </a:buBlip>
            </a:pPr>
            <a:r>
              <a:rPr lang="en-US" dirty="0" smtClean="0"/>
              <a:t> Accommodate modern operating practices</a:t>
            </a:r>
          </a:p>
          <a:p>
            <a:pPr marL="463550" indent="-463550">
              <a:buClr>
                <a:srgbClr val="C00000"/>
              </a:buClr>
              <a:buBlip>
                <a:blip r:embed="rId2"/>
              </a:buBlip>
            </a:pPr>
            <a:r>
              <a:rPr lang="en-US" dirty="0" smtClean="0"/>
              <a:t>Parts 171, 173, 174, 179, 180</a:t>
            </a:r>
          </a:p>
          <a:p>
            <a:pPr marL="682625" lvl="1" indent="-219075">
              <a:buBlip>
                <a:blip r:embed="rId3"/>
              </a:buBlip>
            </a:pPr>
            <a:r>
              <a:rPr lang="en-US" dirty="0" smtClean="0"/>
              <a:t> 20 separate topics</a:t>
            </a:r>
          </a:p>
          <a:p>
            <a:pPr marL="463550" indent="-463550">
              <a:buClr>
                <a:srgbClr val="C00000"/>
              </a:buClr>
              <a:buBlip>
                <a:blip r:embed="rId2"/>
              </a:buBlip>
            </a:pPr>
            <a:r>
              <a:rPr lang="en-US" sz="3000" dirty="0" smtClean="0"/>
              <a:t>New topics added at the will of the Working Group</a:t>
            </a:r>
            <a:endParaRPr lang="en-US" sz="3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8BF454-D1BC-4534-BEEB-88269C6FA3A8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518615" y="152400"/>
            <a:ext cx="8077200" cy="12954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4200" kern="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Update</a:t>
            </a:r>
            <a:r>
              <a:rPr lang="en-US" sz="4200" kern="0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Hazardous Materials Working </a:t>
            </a: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</a:t>
            </a:r>
            <a: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endParaRPr lang="en-US" altLang="en-US" sz="20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52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9515" y="615434"/>
            <a:ext cx="8915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0070C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524000"/>
            <a:ext cx="7848600" cy="4343400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 smtClean="0"/>
              <a:t>Meeting Objectives:</a:t>
            </a:r>
          </a:p>
          <a:p>
            <a:pPr marL="0" indent="0">
              <a:buNone/>
            </a:pPr>
            <a:endParaRPr lang="en-US" sz="300" b="1" dirty="0" smtClean="0"/>
          </a:p>
          <a:p>
            <a:pPr marL="463550" indent="-463550">
              <a:buClr>
                <a:srgbClr val="C00000"/>
              </a:buClr>
              <a:buBlip>
                <a:blip r:embed="rId2"/>
              </a:buBlip>
            </a:pPr>
            <a:r>
              <a:rPr lang="en-US" sz="3000" dirty="0" smtClean="0"/>
              <a:t>Present topics</a:t>
            </a:r>
          </a:p>
          <a:p>
            <a:pPr marL="463550" indent="-463550">
              <a:buClr>
                <a:srgbClr val="C00000"/>
              </a:buClr>
              <a:buBlip>
                <a:blip r:embed="rId2"/>
              </a:buBlip>
            </a:pPr>
            <a:r>
              <a:rPr lang="en-US" sz="3000" dirty="0" smtClean="0"/>
              <a:t>Caucus</a:t>
            </a:r>
          </a:p>
          <a:p>
            <a:pPr marL="463550" indent="-463550">
              <a:buClr>
                <a:srgbClr val="C00000"/>
              </a:buClr>
              <a:buBlip>
                <a:blip r:embed="rId2"/>
              </a:buBlip>
            </a:pPr>
            <a:r>
              <a:rPr lang="en-US" sz="3000" dirty="0" smtClean="0"/>
              <a:t>Identify priority topics </a:t>
            </a:r>
          </a:p>
          <a:p>
            <a:pPr marL="463550" indent="-463550">
              <a:buClr>
                <a:srgbClr val="C00000"/>
              </a:buClr>
              <a:buBlip>
                <a:blip r:embed="rId2"/>
              </a:buBlip>
            </a:pPr>
            <a:r>
              <a:rPr lang="en-US" sz="3000" dirty="0" smtClean="0"/>
              <a:t>Consider topics related to FAST Act</a:t>
            </a:r>
          </a:p>
          <a:p>
            <a:pPr marL="463550" indent="-463550">
              <a:buClr>
                <a:srgbClr val="C00000"/>
              </a:buClr>
              <a:buBlip>
                <a:blip r:embed="rId2"/>
              </a:buBlip>
            </a:pPr>
            <a:r>
              <a:rPr lang="en-US" sz="3000" dirty="0" smtClean="0"/>
              <a:t>Review current rulemakings</a:t>
            </a:r>
          </a:p>
          <a:p>
            <a:pPr marL="463550" indent="-463550">
              <a:buClr>
                <a:srgbClr val="C00000"/>
              </a:buClr>
              <a:buBlip>
                <a:blip r:embed="rId2"/>
              </a:buBlip>
            </a:pPr>
            <a:r>
              <a:rPr lang="en-US" sz="3000" dirty="0" smtClean="0"/>
              <a:t>Begin discussions of proposed regulatory changes </a:t>
            </a:r>
            <a:endParaRPr lang="en-US" sz="3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8BF454-D1BC-4534-BEEB-88269C6FA3A8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533400" y="152400"/>
            <a:ext cx="8077200" cy="12192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4200" kern="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Update</a:t>
            </a:r>
            <a:r>
              <a:rPr lang="en-US" sz="4200" kern="0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Hazardous Materials Working </a:t>
            </a: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</a:t>
            </a:r>
            <a: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endParaRPr lang="en-US" altLang="en-US" sz="20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507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1554" y="615434"/>
            <a:ext cx="8915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0070C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533400" y="1600200"/>
            <a:ext cx="8001000" cy="3962400"/>
          </a:xfrm>
        </p:spPr>
        <p:txBody>
          <a:bodyPr rtlCol="0">
            <a:noAutofit/>
          </a:bodyPr>
          <a:lstStyle/>
          <a:p>
            <a:pPr marL="0" indent="0" algn="ctr">
              <a:spcBef>
                <a:spcPts val="0"/>
              </a:spcBef>
              <a:buFont typeface="Arial" charset="0"/>
              <a:buNone/>
              <a:defRPr/>
            </a:pPr>
            <a:r>
              <a:rPr lang="en-US" b="1" dirty="0" smtClean="0">
                <a:solidFill>
                  <a:prstClr val="black"/>
                </a:solidFill>
              </a:rPr>
              <a:t>Topics were presented as follows:</a:t>
            </a:r>
          </a:p>
          <a:p>
            <a:pPr marL="0" indent="0">
              <a:spcBef>
                <a:spcPts val="0"/>
              </a:spcBef>
              <a:buFont typeface="Arial" charset="0"/>
              <a:buNone/>
              <a:defRPr/>
            </a:pPr>
            <a:endParaRPr lang="en-US" sz="1000" b="1" dirty="0" smtClean="0">
              <a:solidFill>
                <a:prstClr val="black"/>
              </a:solidFill>
            </a:endParaRPr>
          </a:p>
          <a:p>
            <a:pPr lvl="1"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  <a:defRPr/>
            </a:pPr>
            <a:r>
              <a:rPr lang="en-US" sz="3600" dirty="0" smtClean="0"/>
              <a:t> </a:t>
            </a:r>
            <a:r>
              <a:rPr lang="en-US" sz="3000" dirty="0" smtClean="0"/>
              <a:t>Description</a:t>
            </a:r>
          </a:p>
          <a:p>
            <a:pPr marL="1255713" lvl="2" indent="-231775">
              <a:lnSpc>
                <a:spcPct val="120000"/>
              </a:lnSpc>
              <a:spcBef>
                <a:spcPts val="0"/>
              </a:spcBef>
              <a:buBlip>
                <a:blip r:embed="rId4"/>
              </a:buBlip>
              <a:defRPr/>
            </a:pPr>
            <a:r>
              <a:rPr lang="en-US" dirty="0"/>
              <a:t> </a:t>
            </a:r>
            <a:r>
              <a:rPr lang="en-US" dirty="0" smtClean="0"/>
              <a:t>Summary of requirement</a:t>
            </a:r>
          </a:p>
          <a:p>
            <a:pPr marL="1255713" lvl="2" indent="-231775">
              <a:lnSpc>
                <a:spcPct val="120000"/>
              </a:lnSpc>
              <a:spcBef>
                <a:spcPts val="0"/>
              </a:spcBef>
              <a:buBlip>
                <a:blip r:embed="rId4"/>
              </a:buBlip>
              <a:defRPr/>
            </a:pPr>
            <a:r>
              <a:rPr lang="en-US" dirty="0"/>
              <a:t> </a:t>
            </a:r>
            <a:r>
              <a:rPr lang="en-US" dirty="0" smtClean="0"/>
              <a:t>Issue being raised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Blip>
                <a:blip r:embed="rId3"/>
              </a:buBlip>
              <a:defRPr/>
            </a:pPr>
            <a:r>
              <a:rPr lang="en-US" sz="3600" dirty="0" smtClean="0"/>
              <a:t> </a:t>
            </a:r>
            <a:r>
              <a:rPr lang="en-US" sz="3000" dirty="0" smtClean="0"/>
              <a:t>Justification</a:t>
            </a:r>
          </a:p>
          <a:p>
            <a:pPr marL="1255713" lvl="2" indent="-231775">
              <a:lnSpc>
                <a:spcPct val="120000"/>
              </a:lnSpc>
              <a:spcBef>
                <a:spcPts val="0"/>
              </a:spcBef>
              <a:buBlip>
                <a:blip r:embed="rId4"/>
              </a:buBlip>
              <a:defRPr/>
            </a:pP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smtClean="0">
                <a:solidFill>
                  <a:prstClr val="black"/>
                </a:solidFill>
              </a:rPr>
              <a:t>Reasons for Raising Issue</a:t>
            </a:r>
          </a:p>
          <a:p>
            <a:pPr marL="1255713" lvl="2" indent="-231775">
              <a:lnSpc>
                <a:spcPct val="120000"/>
              </a:lnSpc>
              <a:spcBef>
                <a:spcPts val="0"/>
              </a:spcBef>
              <a:buBlip>
                <a:blip r:embed="rId4"/>
              </a:buBlip>
              <a:defRPr/>
            </a:pP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smtClean="0">
                <a:solidFill>
                  <a:prstClr val="black"/>
                </a:solidFill>
              </a:rPr>
              <a:t>Examples</a:t>
            </a:r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en-US" sz="4000" b="1" dirty="0" smtClean="0">
              <a:solidFill>
                <a:prstClr val="black"/>
              </a:solidFill>
            </a:endParaRPr>
          </a:p>
          <a:p>
            <a:pPr marL="0" indent="0">
              <a:spcBef>
                <a:spcPts val="0"/>
              </a:spcBef>
              <a:buFont typeface="Arial" charset="0"/>
              <a:buNone/>
              <a:defRPr/>
            </a:pPr>
            <a:endParaRPr lang="en-US" sz="2800" dirty="0">
              <a:solidFill>
                <a:prstClr val="black"/>
              </a:solidFill>
            </a:endParaRPr>
          </a:p>
          <a:p>
            <a:pPr>
              <a:defRPr/>
            </a:pPr>
            <a:endParaRPr lang="en-US" sz="2800" dirty="0">
              <a:solidFill>
                <a:prstClr val="black"/>
              </a:solidFill>
            </a:endParaRPr>
          </a:p>
          <a:p>
            <a:pPr>
              <a:defRPr/>
            </a:pPr>
            <a:endParaRPr lang="en-US" sz="2800" dirty="0"/>
          </a:p>
          <a:p>
            <a:pPr>
              <a:defRPr/>
            </a:pPr>
            <a:endParaRPr lang="en-US" sz="2800" dirty="0" smtClean="0"/>
          </a:p>
          <a:p>
            <a:pPr>
              <a:defRPr/>
            </a:pPr>
            <a:endParaRPr lang="en-US" sz="2800" dirty="0" smtClean="0"/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US" sz="2800" dirty="0" smtClean="0"/>
          </a:p>
        </p:txBody>
      </p:sp>
      <p:sp>
        <p:nvSpPr>
          <p:cNvPr id="2765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814DD7A-49B1-484F-A3F8-CA7A0A5AEBE7}" type="slidenum">
              <a:rPr lang="en-US" altLang="en-US" sz="12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200" dirty="0" smtClean="0">
              <a:latin typeface="Arial" charset="0"/>
              <a:cs typeface="Arial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466299" y="152400"/>
            <a:ext cx="8077200" cy="12954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4200" kern="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Update</a:t>
            </a:r>
            <a:r>
              <a:rPr lang="en-US" sz="4200" kern="0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Hazardous Materials Working </a:t>
            </a: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</a:t>
            </a:r>
            <a: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endParaRPr lang="en-US" altLang="en-US" sz="20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92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7199" y="615434"/>
            <a:ext cx="8915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0070C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66299" y="1828800"/>
            <a:ext cx="4191000" cy="3733800"/>
          </a:xfrm>
        </p:spPr>
        <p:txBody>
          <a:bodyPr/>
          <a:lstStyle/>
          <a:p>
            <a:pPr marL="344488" lvl="1" indent="-342900">
              <a:spcBef>
                <a:spcPts val="600"/>
              </a:spcBef>
              <a:buClr>
                <a:srgbClr val="304776"/>
              </a:buClr>
              <a:buBlip>
                <a:blip r:embed="rId3"/>
              </a:buBlip>
              <a:defRPr/>
            </a:pPr>
            <a:r>
              <a:rPr lang="en-US" altLang="en-US" kern="0" dirty="0"/>
              <a:t>§ 174.85 (Buffer Cars);</a:t>
            </a:r>
          </a:p>
          <a:p>
            <a:pPr marL="344488" lvl="1" indent="-342900">
              <a:spcBef>
                <a:spcPts val="0"/>
              </a:spcBef>
              <a:buClr>
                <a:srgbClr val="304776"/>
              </a:buClr>
              <a:buBlip>
                <a:blip r:embed="rId3"/>
              </a:buBlip>
              <a:defRPr/>
            </a:pPr>
            <a:r>
              <a:rPr lang="en-US" altLang="en-US" kern="0" dirty="0" smtClean="0"/>
              <a:t>§ </a:t>
            </a:r>
            <a:r>
              <a:rPr lang="en-US" altLang="en-US" kern="0" dirty="0"/>
              <a:t>174.83 (Coupling Speed </a:t>
            </a:r>
            <a:r>
              <a:rPr lang="en-US" altLang="en-US" kern="0" dirty="0" smtClean="0"/>
              <a:t>    </a:t>
            </a:r>
          </a:p>
          <a:p>
            <a:pPr marL="1588" lvl="1" indent="0">
              <a:spcBef>
                <a:spcPts val="0"/>
              </a:spcBef>
              <a:buClr>
                <a:srgbClr val="304776"/>
              </a:buClr>
              <a:buNone/>
              <a:defRPr/>
            </a:pPr>
            <a:r>
              <a:rPr lang="en-US" altLang="en-US" kern="0" dirty="0"/>
              <a:t> </a:t>
            </a:r>
            <a:r>
              <a:rPr lang="en-US" altLang="en-US" kern="0" dirty="0" smtClean="0"/>
              <a:t>       and </a:t>
            </a:r>
            <a:r>
              <a:rPr lang="en-US" altLang="en-US" kern="0" dirty="0"/>
              <a:t>Definitions);</a:t>
            </a:r>
          </a:p>
          <a:p>
            <a:pPr marL="344488" lvl="1" indent="-342900">
              <a:spcBef>
                <a:spcPts val="0"/>
              </a:spcBef>
              <a:buClr>
                <a:srgbClr val="304776"/>
              </a:buClr>
              <a:buBlip>
                <a:blip r:embed="rId3"/>
              </a:buBlip>
              <a:defRPr/>
            </a:pPr>
            <a:r>
              <a:rPr lang="en-US" altLang="en-US" kern="0" dirty="0" smtClean="0"/>
              <a:t>§ </a:t>
            </a:r>
            <a:r>
              <a:rPr lang="en-US" altLang="en-US" kern="0" dirty="0"/>
              <a:t>Part 179, Appendix B </a:t>
            </a:r>
            <a:r>
              <a:rPr lang="en-US" altLang="en-US" kern="0" dirty="0" smtClean="0"/>
              <a:t>  </a:t>
            </a:r>
          </a:p>
          <a:p>
            <a:pPr marL="1588" lvl="1" indent="0">
              <a:spcBef>
                <a:spcPts val="0"/>
              </a:spcBef>
              <a:buClr>
                <a:srgbClr val="304776"/>
              </a:buClr>
              <a:buNone/>
              <a:defRPr/>
            </a:pPr>
            <a:r>
              <a:rPr lang="en-US" altLang="en-US" kern="0" dirty="0"/>
              <a:t> </a:t>
            </a:r>
            <a:r>
              <a:rPr lang="en-US" altLang="en-US" kern="0" dirty="0" smtClean="0"/>
              <a:t>       (</a:t>
            </a:r>
            <a:r>
              <a:rPr lang="en-US" altLang="en-US" kern="0" dirty="0"/>
              <a:t>Thermal Protection Test </a:t>
            </a:r>
            <a:r>
              <a:rPr lang="en-US" altLang="en-US" kern="0" dirty="0" smtClean="0"/>
              <a:t>        </a:t>
            </a:r>
          </a:p>
          <a:p>
            <a:pPr marL="1588" lvl="1" indent="0">
              <a:spcBef>
                <a:spcPts val="0"/>
              </a:spcBef>
              <a:buClr>
                <a:srgbClr val="304776"/>
              </a:buClr>
              <a:buNone/>
              <a:defRPr/>
            </a:pPr>
            <a:r>
              <a:rPr lang="en-US" altLang="en-US" kern="0" dirty="0"/>
              <a:t> </a:t>
            </a:r>
            <a:r>
              <a:rPr lang="en-US" altLang="en-US" kern="0" dirty="0" smtClean="0"/>
              <a:t>       Procedures</a:t>
            </a:r>
            <a:r>
              <a:rPr lang="en-US" altLang="en-US" kern="0" dirty="0"/>
              <a:t>);</a:t>
            </a:r>
          </a:p>
          <a:p>
            <a:pPr marL="344488" lvl="1" indent="-342900">
              <a:spcBef>
                <a:spcPts val="600"/>
              </a:spcBef>
              <a:buClr>
                <a:srgbClr val="304776"/>
              </a:buClr>
              <a:buBlip>
                <a:blip r:embed="rId3"/>
              </a:buBlip>
              <a:defRPr/>
            </a:pPr>
            <a:r>
              <a:rPr lang="en-US" altLang="en-US" kern="0" dirty="0" smtClean="0"/>
              <a:t>Definition </a:t>
            </a:r>
            <a:r>
              <a:rPr lang="en-US" altLang="en-US" kern="0" dirty="0"/>
              <a:t>of “Failure</a:t>
            </a:r>
            <a:r>
              <a:rPr lang="en-US" altLang="en-US" kern="0" dirty="0" smtClean="0"/>
              <a:t>;” and  </a:t>
            </a:r>
          </a:p>
          <a:p>
            <a:pPr marL="344488" lvl="1" indent="-342900">
              <a:spcBef>
                <a:spcPts val="0"/>
              </a:spcBef>
              <a:buClr>
                <a:srgbClr val="304776"/>
              </a:buClr>
              <a:buBlip>
                <a:blip r:embed="rId3"/>
              </a:buBlip>
              <a:defRPr/>
            </a:pPr>
            <a:r>
              <a:rPr lang="en-US" altLang="en-US" kern="0" dirty="0" smtClean="0"/>
              <a:t>Documentation </a:t>
            </a:r>
            <a:r>
              <a:rPr lang="en-US" altLang="en-US" kern="0" dirty="0"/>
              <a:t>of Training </a:t>
            </a:r>
            <a:endParaRPr lang="en-US" altLang="en-US" kern="0" dirty="0" smtClean="0"/>
          </a:p>
          <a:p>
            <a:pPr marL="1588" lvl="1" indent="0">
              <a:spcBef>
                <a:spcPts val="0"/>
              </a:spcBef>
              <a:buClr>
                <a:srgbClr val="304776"/>
              </a:buClr>
              <a:buNone/>
              <a:defRPr/>
            </a:pPr>
            <a:r>
              <a:rPr lang="en-US" altLang="en-US" kern="0" dirty="0"/>
              <a:t> </a:t>
            </a:r>
            <a:r>
              <a:rPr lang="en-US" altLang="en-US" kern="0" dirty="0" smtClean="0"/>
              <a:t>    Requirements</a:t>
            </a:r>
            <a:r>
              <a:rPr lang="en-US" altLang="en-US" kern="0" dirty="0"/>
              <a:t>.</a:t>
            </a:r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504899" y="1828800"/>
            <a:ext cx="4181901" cy="3581400"/>
          </a:xfrm>
        </p:spPr>
        <p:txBody>
          <a:bodyPr/>
          <a:lstStyle/>
          <a:p>
            <a:pPr lvl="0">
              <a:spcBef>
                <a:spcPts val="0"/>
              </a:spcBef>
              <a:buClr>
                <a:srgbClr val="304776"/>
              </a:buClr>
              <a:buSzPct val="80000"/>
              <a:buBlip>
                <a:blip r:embed="rId3"/>
              </a:buBlip>
            </a:pPr>
            <a:r>
              <a:rPr lang="en-US" sz="2400" kern="0" dirty="0">
                <a:solidFill>
                  <a:srgbClr val="000000"/>
                </a:solidFill>
              </a:rPr>
              <a:t>§ 171.7 – (IBR: M-1002 </a:t>
            </a:r>
            <a:r>
              <a:rPr lang="en-US" sz="2400" kern="0" dirty="0" smtClean="0">
                <a:solidFill>
                  <a:srgbClr val="000000"/>
                </a:solidFill>
              </a:rPr>
              <a:t/>
            </a:r>
            <a:br>
              <a:rPr lang="en-US" sz="2400" kern="0" dirty="0" smtClean="0">
                <a:solidFill>
                  <a:srgbClr val="000000"/>
                </a:solidFill>
              </a:rPr>
            </a:br>
            <a:r>
              <a:rPr lang="en-US" sz="2400" kern="0" dirty="0" smtClean="0">
                <a:solidFill>
                  <a:srgbClr val="000000"/>
                </a:solidFill>
              </a:rPr>
              <a:t>   Tank Car </a:t>
            </a:r>
            <a:r>
              <a:rPr lang="en-US" sz="2400" kern="0" dirty="0">
                <a:solidFill>
                  <a:srgbClr val="000000"/>
                </a:solidFill>
              </a:rPr>
              <a:t>Manual)</a:t>
            </a:r>
          </a:p>
          <a:p>
            <a:pPr lvl="0">
              <a:spcBef>
                <a:spcPts val="600"/>
              </a:spcBef>
              <a:buClr>
                <a:srgbClr val="304776"/>
              </a:buClr>
              <a:buSzPct val="80000"/>
              <a:buBlip>
                <a:blip r:embed="rId3"/>
              </a:buBlip>
            </a:pPr>
            <a:r>
              <a:rPr lang="en-US" sz="2400" kern="0" dirty="0">
                <a:solidFill>
                  <a:srgbClr val="000000"/>
                </a:solidFill>
              </a:rPr>
              <a:t>§ 174.50 (OTMA Task Force)</a:t>
            </a:r>
          </a:p>
          <a:p>
            <a:pPr lvl="0">
              <a:spcBef>
                <a:spcPts val="0"/>
              </a:spcBef>
              <a:buClr>
                <a:srgbClr val="304776"/>
              </a:buClr>
              <a:buSzPct val="80000"/>
              <a:buBlip>
                <a:blip r:embed="rId3"/>
              </a:buBlip>
            </a:pPr>
            <a:r>
              <a:rPr lang="en-US" sz="2400" kern="0" dirty="0" smtClean="0">
                <a:solidFill>
                  <a:srgbClr val="000000"/>
                </a:solidFill>
              </a:rPr>
              <a:t>§ 174.24-26 </a:t>
            </a:r>
            <a:r>
              <a:rPr lang="en-US" sz="2400" kern="0" dirty="0">
                <a:solidFill>
                  <a:srgbClr val="000000"/>
                </a:solidFill>
              </a:rPr>
              <a:t>(Immediate </a:t>
            </a:r>
            <a:endParaRPr lang="en-US" sz="2400" kern="0" dirty="0" smtClean="0">
              <a:solidFill>
                <a:srgbClr val="000000"/>
              </a:solidFill>
            </a:endParaRPr>
          </a:p>
          <a:p>
            <a:pPr marL="0" lvl="0" indent="0">
              <a:spcBef>
                <a:spcPts val="0"/>
              </a:spcBef>
              <a:buClr>
                <a:srgbClr val="304776"/>
              </a:buClr>
              <a:buSzPct val="80000"/>
              <a:buNone/>
            </a:pPr>
            <a:r>
              <a:rPr lang="en-US" sz="2400" kern="0" dirty="0">
                <a:solidFill>
                  <a:srgbClr val="000000"/>
                </a:solidFill>
              </a:rPr>
              <a:t> </a:t>
            </a:r>
            <a:r>
              <a:rPr lang="en-US" sz="2400" kern="0" dirty="0" smtClean="0">
                <a:solidFill>
                  <a:srgbClr val="000000"/>
                </a:solidFill>
              </a:rPr>
              <a:t>       Notification </a:t>
            </a:r>
            <a:r>
              <a:rPr lang="en-US" sz="2400" kern="0" dirty="0">
                <a:solidFill>
                  <a:srgbClr val="000000"/>
                </a:solidFill>
              </a:rPr>
              <a:t>ER)</a:t>
            </a:r>
          </a:p>
          <a:p>
            <a:pPr lvl="0">
              <a:spcBef>
                <a:spcPts val="0"/>
              </a:spcBef>
              <a:buClr>
                <a:srgbClr val="304776"/>
              </a:buClr>
              <a:buSzPct val="80000"/>
              <a:buBlip>
                <a:blip r:embed="rId3"/>
              </a:buBlip>
            </a:pPr>
            <a:r>
              <a:rPr lang="en-US" sz="2400" kern="0" dirty="0" smtClean="0">
                <a:solidFill>
                  <a:srgbClr val="000000"/>
                </a:solidFill>
              </a:rPr>
              <a:t>§ 173.31 </a:t>
            </a:r>
            <a:r>
              <a:rPr lang="en-US" sz="2400" kern="0" dirty="0">
                <a:solidFill>
                  <a:srgbClr val="000000"/>
                </a:solidFill>
              </a:rPr>
              <a:t>(Tank Car Pre-Trip </a:t>
            </a:r>
            <a:endParaRPr lang="en-US" sz="2400" kern="0" dirty="0" smtClean="0">
              <a:solidFill>
                <a:srgbClr val="000000"/>
              </a:solidFill>
            </a:endParaRPr>
          </a:p>
          <a:p>
            <a:pPr marL="0" lvl="0" indent="0">
              <a:spcBef>
                <a:spcPts val="0"/>
              </a:spcBef>
              <a:buClr>
                <a:srgbClr val="304776"/>
              </a:buClr>
              <a:buSzPct val="80000"/>
              <a:buNone/>
            </a:pPr>
            <a:r>
              <a:rPr lang="en-US" sz="2400" kern="0" dirty="0" smtClean="0">
                <a:solidFill>
                  <a:srgbClr val="000000"/>
                </a:solidFill>
              </a:rPr>
              <a:t>         Inspections</a:t>
            </a:r>
            <a:r>
              <a:rPr lang="en-US" sz="2400" kern="0" dirty="0">
                <a:solidFill>
                  <a:srgbClr val="000000"/>
                </a:solidFill>
              </a:rPr>
              <a:t>)</a:t>
            </a:r>
          </a:p>
          <a:p>
            <a:endParaRPr lang="en-US" dirty="0"/>
          </a:p>
        </p:txBody>
      </p:sp>
      <p:sp>
        <p:nvSpPr>
          <p:cNvPr id="2765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814DD7A-49B1-484F-A3F8-CA7A0A5AEBE7}" type="slidenum">
              <a:rPr lang="en-US" altLang="en-US" sz="12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200" dirty="0" smtClean="0">
              <a:latin typeface="Arial" charset="0"/>
              <a:cs typeface="Arial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466299" y="152400"/>
            <a:ext cx="8077200" cy="12954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4200" kern="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Working Group Priorities </a:t>
            </a:r>
            <a: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endParaRPr lang="en-US" altLang="en-US" sz="20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51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0181" y="781334"/>
            <a:ext cx="8915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0070C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592540" y="1752600"/>
            <a:ext cx="7890682" cy="4114800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buFont typeface="Arial" charset="0"/>
              <a:buNone/>
              <a:defRPr/>
            </a:pPr>
            <a:endParaRPr lang="en-US" sz="500" b="1" dirty="0" smtClean="0"/>
          </a:p>
          <a:p>
            <a:pPr marL="0" indent="0" algn="ctr">
              <a:buFont typeface="Arial" pitchFamily="34" charset="0"/>
              <a:buNone/>
              <a:defRPr/>
            </a:pPr>
            <a:r>
              <a:rPr lang="en-US" sz="3000" dirty="0" smtClean="0"/>
              <a:t> </a:t>
            </a:r>
            <a:r>
              <a:rPr lang="en-US" b="1" dirty="0" smtClean="0"/>
              <a:t>OTMA Task Force Established:</a:t>
            </a:r>
          </a:p>
          <a:p>
            <a:pPr marL="0" indent="0">
              <a:buFont typeface="Arial" pitchFamily="34" charset="0"/>
              <a:buNone/>
              <a:defRPr/>
            </a:pPr>
            <a:endParaRPr lang="en-US" sz="1000" b="1" dirty="0" smtClean="0"/>
          </a:p>
          <a:p>
            <a:pPr marL="968375" lvl="1" indent="-511175">
              <a:spcBef>
                <a:spcPts val="0"/>
              </a:spcBef>
              <a:buBlip>
                <a:blip r:embed="rId3"/>
              </a:buBlip>
              <a:defRPr/>
            </a:pPr>
            <a:r>
              <a:rPr lang="en-US" altLang="en-US" sz="3200" dirty="0" smtClean="0">
                <a:solidFill>
                  <a:prstClr val="black"/>
                </a:solidFill>
              </a:rPr>
              <a:t>HM Working Group established a Task Force to consider changes to § 174.50 (OTMA process) and to consider harmonization or reciprocity with </a:t>
            </a:r>
            <a:br>
              <a:rPr lang="en-US" altLang="en-US" sz="3200" dirty="0" smtClean="0">
                <a:solidFill>
                  <a:prstClr val="black"/>
                </a:solidFill>
              </a:rPr>
            </a:br>
            <a:r>
              <a:rPr lang="en-US" altLang="en-US" sz="3200" dirty="0" smtClean="0">
                <a:solidFill>
                  <a:prstClr val="black"/>
                </a:solidFill>
              </a:rPr>
              <a:t>Canadian process.</a:t>
            </a:r>
            <a:br>
              <a:rPr lang="en-US" altLang="en-US" sz="3200" dirty="0" smtClean="0">
                <a:solidFill>
                  <a:prstClr val="black"/>
                </a:solidFill>
              </a:rPr>
            </a:br>
            <a:endParaRPr lang="en-US" altLang="en-US" sz="1900" dirty="0" smtClean="0">
              <a:solidFill>
                <a:prstClr val="black"/>
              </a:solidFill>
            </a:endParaRPr>
          </a:p>
          <a:p>
            <a:pPr lvl="1">
              <a:spcBef>
                <a:spcPts val="0"/>
              </a:spcBef>
              <a:buBlip>
                <a:blip r:embed="rId3"/>
              </a:buBlip>
              <a:defRPr/>
            </a:pPr>
            <a:r>
              <a:rPr lang="en-US" sz="3200" dirty="0" smtClean="0"/>
              <a:t> Includes members from:  FRA; PHMSA; RSI;  </a:t>
            </a:r>
          </a:p>
          <a:p>
            <a:pPr marL="457200" lvl="1" indent="0">
              <a:spcBef>
                <a:spcPts val="0"/>
              </a:spcBef>
              <a:buNone/>
              <a:defRPr/>
            </a:pPr>
            <a:r>
              <a:rPr lang="en-US" sz="3200" dirty="0"/>
              <a:t> </a:t>
            </a:r>
            <a:r>
              <a:rPr lang="en-US" sz="3200" dirty="0" smtClean="0"/>
              <a:t>    AAR; CI; TFI; and API.</a:t>
            </a:r>
          </a:p>
          <a:p>
            <a:pPr marL="0" indent="0">
              <a:buFont typeface="Arial" charset="0"/>
              <a:buNone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US" dirty="0" smtClean="0"/>
          </a:p>
        </p:txBody>
      </p:sp>
      <p:sp>
        <p:nvSpPr>
          <p:cNvPr id="26627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49721D2-8835-40F3-8240-FC327036D8B3}" type="slidenum">
              <a:rPr lang="en-US" altLang="en-US" sz="12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200" dirty="0" smtClean="0">
              <a:latin typeface="Arial" charset="0"/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499281" y="228600"/>
            <a:ext cx="8077200" cy="13716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4200" kern="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Update</a:t>
            </a:r>
            <a:r>
              <a:rPr lang="en-US" sz="4200" kern="0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Hazardous Materials Working </a:t>
            </a: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</a:t>
            </a:r>
            <a: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endParaRPr lang="en-US" altLang="en-US" sz="20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0181" y="781334"/>
            <a:ext cx="8915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0070C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592540" y="1752600"/>
            <a:ext cx="7890682" cy="4114800"/>
          </a:xfrm>
        </p:spPr>
        <p:txBody>
          <a:bodyPr rtlCol="0">
            <a:normAutofit fontScale="92500" lnSpcReduction="20000"/>
          </a:bodyPr>
          <a:lstStyle/>
          <a:p>
            <a:pPr marL="0" indent="0">
              <a:buFont typeface="Arial" charset="0"/>
              <a:buNone/>
              <a:defRPr/>
            </a:pPr>
            <a:endParaRPr lang="en-US" sz="500" b="1" dirty="0" smtClean="0"/>
          </a:p>
          <a:p>
            <a:pPr marL="0" indent="0" algn="ctr">
              <a:buFont typeface="Arial" pitchFamily="34" charset="0"/>
              <a:buNone/>
              <a:defRPr/>
            </a:pPr>
            <a:r>
              <a:rPr lang="en-US" sz="3000" dirty="0" smtClean="0"/>
              <a:t> </a:t>
            </a:r>
            <a:r>
              <a:rPr lang="en-US" b="1" dirty="0" smtClean="0"/>
              <a:t>Coupling Speed Task Force Established:</a:t>
            </a:r>
          </a:p>
          <a:p>
            <a:pPr marL="0" indent="0">
              <a:buFont typeface="Arial" pitchFamily="34" charset="0"/>
              <a:buNone/>
              <a:defRPr/>
            </a:pPr>
            <a:endParaRPr lang="en-US" sz="1000" b="1" dirty="0" smtClean="0"/>
          </a:p>
          <a:p>
            <a:pPr marL="968375" lvl="1" indent="-511175">
              <a:spcBef>
                <a:spcPts val="0"/>
              </a:spcBef>
              <a:buBlip>
                <a:blip r:embed="rId3"/>
              </a:buBlip>
              <a:defRPr/>
            </a:pPr>
            <a:r>
              <a:rPr lang="en-US" altLang="en-US" sz="3200" dirty="0" smtClean="0">
                <a:solidFill>
                  <a:prstClr val="black"/>
                </a:solidFill>
              </a:rPr>
              <a:t>HM Working Group established a Task Force to consider changes to § 174.83 (coupling speed) and to a reporting mechanism when coupling a coupling speed exceeds a maximum allowable speed.</a:t>
            </a:r>
            <a:br>
              <a:rPr lang="en-US" altLang="en-US" sz="3200" dirty="0" smtClean="0">
                <a:solidFill>
                  <a:prstClr val="black"/>
                </a:solidFill>
              </a:rPr>
            </a:br>
            <a:endParaRPr lang="en-US" altLang="en-US" sz="1900" dirty="0" smtClean="0">
              <a:solidFill>
                <a:prstClr val="black"/>
              </a:solidFill>
            </a:endParaRPr>
          </a:p>
          <a:p>
            <a:pPr lvl="1">
              <a:spcBef>
                <a:spcPts val="0"/>
              </a:spcBef>
              <a:buBlip>
                <a:blip r:embed="rId3"/>
              </a:buBlip>
              <a:defRPr/>
            </a:pPr>
            <a:r>
              <a:rPr lang="en-US" sz="3200" dirty="0" smtClean="0"/>
              <a:t> Includes members from:  FRA; PHMSA; RSI;  </a:t>
            </a:r>
          </a:p>
          <a:p>
            <a:pPr marL="457200" lvl="1" indent="0">
              <a:spcBef>
                <a:spcPts val="0"/>
              </a:spcBef>
              <a:buNone/>
              <a:defRPr/>
            </a:pPr>
            <a:r>
              <a:rPr lang="en-US" sz="3200" dirty="0"/>
              <a:t> </a:t>
            </a:r>
            <a:r>
              <a:rPr lang="en-US" sz="3200" dirty="0" smtClean="0"/>
              <a:t>    AAR; CI; TFI; and API.</a:t>
            </a:r>
          </a:p>
          <a:p>
            <a:pPr marL="0" indent="0">
              <a:buFont typeface="Arial" charset="0"/>
              <a:buNone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US" dirty="0" smtClean="0"/>
          </a:p>
        </p:txBody>
      </p:sp>
      <p:sp>
        <p:nvSpPr>
          <p:cNvPr id="26627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49721D2-8835-40F3-8240-FC327036D8B3}" type="slidenum">
              <a:rPr lang="en-US" altLang="en-US" sz="12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200" dirty="0" smtClean="0">
              <a:latin typeface="Arial" charset="0"/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499281" y="228600"/>
            <a:ext cx="8077200" cy="13716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4200" kern="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Update</a:t>
            </a:r>
            <a:r>
              <a:rPr lang="en-US" sz="4200" kern="0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Hazardous Materials Working </a:t>
            </a: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</a:t>
            </a:r>
            <a: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endParaRPr lang="en-US" altLang="en-US" sz="20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92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2885" y="653534"/>
            <a:ext cx="8915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0070C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533400" y="1828800"/>
            <a:ext cx="8007824" cy="3429000"/>
          </a:xfrm>
        </p:spPr>
        <p:txBody>
          <a:bodyPr rtlCol="0">
            <a:normAutofit/>
          </a:bodyPr>
          <a:lstStyle/>
          <a:p>
            <a:pPr marL="0" indent="0" algn="ctr">
              <a:buFont typeface="Arial" pitchFamily="34" charset="0"/>
              <a:buNone/>
              <a:defRPr/>
            </a:pPr>
            <a:r>
              <a:rPr lang="en-US" b="1" dirty="0" smtClean="0"/>
              <a:t>Completed Actions:</a:t>
            </a:r>
            <a:endParaRPr lang="en-US" dirty="0" smtClean="0"/>
          </a:p>
        </p:txBody>
      </p:sp>
      <p:sp>
        <p:nvSpPr>
          <p:cNvPr id="26627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49721D2-8835-40F3-8240-FC327036D8B3}" type="slidenum">
              <a:rPr lang="en-US" altLang="en-US" sz="12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200" dirty="0" smtClean="0">
              <a:latin typeface="Arial" charset="0"/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464024" y="152400"/>
            <a:ext cx="8077200" cy="13716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4200" kern="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Update</a:t>
            </a:r>
            <a:r>
              <a:rPr lang="en-US" sz="4200" kern="0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Hazardous Materials Working </a:t>
            </a: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</a:t>
            </a:r>
            <a: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endParaRPr lang="en-US" altLang="en-US" sz="2000" dirty="0" smtClean="0">
              <a:latin typeface="Arial" charset="0"/>
              <a:cs typeface="Arial" charset="0"/>
            </a:endParaRPr>
          </a:p>
        </p:txBody>
      </p:sp>
      <p:sp>
        <p:nvSpPr>
          <p:cNvPr id="6" name="Content Placeholder 3"/>
          <p:cNvSpPr txBox="1">
            <a:spLocks/>
          </p:cNvSpPr>
          <p:nvPr/>
        </p:nvSpPr>
        <p:spPr bwMode="auto">
          <a:xfrm>
            <a:off x="294564" y="3048000"/>
            <a:ext cx="41910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4488" lvl="1" indent="-342900">
              <a:spcBef>
                <a:spcPts val="600"/>
              </a:spcBef>
              <a:buClr>
                <a:srgbClr val="304776"/>
              </a:buClr>
              <a:buFont typeface="Arial" charset="0"/>
              <a:buBlip>
                <a:blip r:embed="rId3"/>
              </a:buBlip>
              <a:defRPr/>
            </a:pPr>
            <a:r>
              <a:rPr lang="en-US" altLang="en-US" sz="2000" kern="0" dirty="0" smtClean="0"/>
              <a:t>§ 172.101 (Passenger Rail);</a:t>
            </a:r>
          </a:p>
          <a:p>
            <a:pPr marL="344488" lvl="1" indent="-342900">
              <a:spcBef>
                <a:spcPts val="0"/>
              </a:spcBef>
              <a:buClr>
                <a:srgbClr val="304776"/>
              </a:buClr>
              <a:buFont typeface="Arial" charset="0"/>
              <a:buBlip>
                <a:blip r:embed="rId3"/>
              </a:buBlip>
              <a:defRPr/>
            </a:pPr>
            <a:r>
              <a:rPr lang="en-US" altLang="en-US" sz="2000" kern="0" dirty="0" smtClean="0"/>
              <a:t>§ 172.820 (Alternative Route);</a:t>
            </a:r>
          </a:p>
          <a:p>
            <a:pPr marL="344488" lvl="1" indent="-342900">
              <a:spcBef>
                <a:spcPts val="0"/>
              </a:spcBef>
              <a:buClr>
                <a:srgbClr val="304776"/>
              </a:buClr>
              <a:buBlip>
                <a:blip r:embed="rId3"/>
              </a:buBlip>
              <a:defRPr/>
            </a:pPr>
            <a:r>
              <a:rPr lang="en-US" altLang="en-US" sz="2000" kern="0" dirty="0"/>
              <a:t>§ </a:t>
            </a:r>
            <a:r>
              <a:rPr lang="en-US" altLang="en-US" sz="2000" kern="0" dirty="0" smtClean="0"/>
              <a:t>174.9 (Rebuttable Presumption);</a:t>
            </a:r>
          </a:p>
          <a:p>
            <a:pPr marL="344488" lvl="1" indent="-342900">
              <a:spcBef>
                <a:spcPts val="0"/>
              </a:spcBef>
              <a:buClr>
                <a:srgbClr val="304776"/>
              </a:buClr>
              <a:buBlip>
                <a:blip r:embed="rId3"/>
              </a:buBlip>
              <a:defRPr/>
            </a:pPr>
            <a:r>
              <a:rPr lang="en-US" altLang="en-US" sz="2000" kern="0" dirty="0" smtClean="0"/>
              <a:t>§ 174.14 (48 Hour Rule);</a:t>
            </a:r>
          </a:p>
          <a:p>
            <a:pPr marL="344488" lvl="1" indent="-342900">
              <a:spcBef>
                <a:spcPts val="0"/>
              </a:spcBef>
              <a:buClr>
                <a:srgbClr val="304776"/>
              </a:buClr>
              <a:buBlip>
                <a:blip r:embed="rId3"/>
              </a:buBlip>
              <a:defRPr/>
            </a:pPr>
            <a:r>
              <a:rPr lang="en-US" altLang="en-US" sz="2000" kern="0" dirty="0" smtClean="0"/>
              <a:t>§ 174.16 (Agency Stations);</a:t>
            </a:r>
          </a:p>
          <a:p>
            <a:pPr marL="344488" lvl="1" indent="-342900">
              <a:spcBef>
                <a:spcPts val="0"/>
              </a:spcBef>
              <a:buClr>
                <a:srgbClr val="304776"/>
              </a:buClr>
              <a:buFont typeface="Arial" charset="0"/>
              <a:buBlip>
                <a:blip r:embed="rId3"/>
              </a:buBlip>
              <a:defRPr/>
            </a:pPr>
            <a:endParaRPr lang="en-US" dirty="0"/>
          </a:p>
        </p:txBody>
      </p:sp>
      <p:sp>
        <p:nvSpPr>
          <p:cNvPr id="7" name="Content Placeholder 3"/>
          <p:cNvSpPr txBox="1">
            <a:spLocks/>
          </p:cNvSpPr>
          <p:nvPr/>
        </p:nvSpPr>
        <p:spPr bwMode="auto">
          <a:xfrm>
            <a:off x="4644789" y="3048000"/>
            <a:ext cx="4191000" cy="2809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4488" lvl="1" indent="-342900">
              <a:spcBef>
                <a:spcPts val="0"/>
              </a:spcBef>
              <a:buClr>
                <a:srgbClr val="304776"/>
              </a:buClr>
              <a:buBlip>
                <a:blip r:embed="rId3"/>
              </a:buBlip>
              <a:defRPr/>
            </a:pPr>
            <a:r>
              <a:rPr lang="en-US" altLang="en-US" sz="2000" kern="0" dirty="0"/>
              <a:t>§ 174.20 (Local Restrictions);</a:t>
            </a:r>
          </a:p>
          <a:p>
            <a:pPr marL="344488" lvl="1" indent="-342900">
              <a:spcBef>
                <a:spcPts val="0"/>
              </a:spcBef>
              <a:buClr>
                <a:srgbClr val="304776"/>
              </a:buClr>
              <a:buBlip>
                <a:blip r:embed="rId3"/>
              </a:buBlip>
              <a:defRPr/>
            </a:pPr>
            <a:r>
              <a:rPr lang="en-US" altLang="en-US" sz="2000" kern="0" dirty="0"/>
              <a:t>§ 174.24 (Shipping Papers);</a:t>
            </a:r>
          </a:p>
          <a:p>
            <a:pPr marL="344488" lvl="1" indent="-342900">
              <a:spcBef>
                <a:spcPts val="0"/>
              </a:spcBef>
              <a:buClr>
                <a:srgbClr val="304776"/>
              </a:buClr>
              <a:buBlip>
                <a:blip r:embed="rId3"/>
              </a:buBlip>
              <a:defRPr/>
            </a:pPr>
            <a:r>
              <a:rPr lang="en-US" altLang="en-US" sz="2000" kern="0" dirty="0"/>
              <a:t>§ 174.50 (OTMAs);</a:t>
            </a:r>
          </a:p>
          <a:p>
            <a:pPr marL="344488" lvl="1" indent="-342900">
              <a:spcBef>
                <a:spcPts val="0"/>
              </a:spcBef>
              <a:buClr>
                <a:srgbClr val="304776"/>
              </a:buClr>
              <a:buBlip>
                <a:blip r:embed="rId3"/>
              </a:buBlip>
              <a:defRPr/>
            </a:pPr>
            <a:r>
              <a:rPr lang="en-US" altLang="en-US" sz="2000" kern="0" dirty="0"/>
              <a:t>§ 174.59 (Lost </a:t>
            </a:r>
            <a:r>
              <a:rPr lang="en-US" altLang="en-US" sz="2000" kern="0" dirty="0" smtClean="0"/>
              <a:t>Placards); and</a:t>
            </a:r>
            <a:endParaRPr lang="en-US" altLang="en-US" sz="2000" kern="0" dirty="0"/>
          </a:p>
          <a:p>
            <a:pPr marL="344488" lvl="1" indent="-342900">
              <a:spcBef>
                <a:spcPts val="0"/>
              </a:spcBef>
              <a:buClr>
                <a:srgbClr val="304776"/>
              </a:buClr>
              <a:buBlip>
                <a:blip r:embed="rId3"/>
              </a:buBlip>
              <a:defRPr/>
            </a:pPr>
            <a:r>
              <a:rPr lang="en-US" altLang="en-US" sz="2000" kern="0" dirty="0"/>
              <a:t>§ 174.63 (TOFC/COFC</a:t>
            </a:r>
            <a:r>
              <a:rPr lang="en-US" altLang="en-US" sz="2000" kern="0" dirty="0" smtClean="0"/>
              <a:t>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386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5160" y="653534"/>
            <a:ext cx="8915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0070C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474260" y="1676400"/>
            <a:ext cx="8077200" cy="4267200"/>
          </a:xfrm>
        </p:spPr>
        <p:txBody>
          <a:bodyPr rtlCol="0">
            <a:normAutofit fontScale="25000" lnSpcReduction="20000"/>
          </a:bodyPr>
          <a:lstStyle/>
          <a:p>
            <a:pPr marL="0" indent="0">
              <a:buFont typeface="Arial" charset="0"/>
              <a:buNone/>
              <a:defRPr/>
            </a:pPr>
            <a:endParaRPr lang="en-US" sz="500" b="1" dirty="0" smtClean="0"/>
          </a:p>
          <a:p>
            <a:pPr marL="0" indent="0" algn="ctr">
              <a:buFont typeface="Arial" pitchFamily="34" charset="0"/>
              <a:buNone/>
              <a:defRPr/>
            </a:pPr>
            <a:r>
              <a:rPr lang="en-US" sz="12800" b="1" dirty="0" smtClean="0"/>
              <a:t>Next Steps:</a:t>
            </a:r>
          </a:p>
          <a:p>
            <a:pPr marL="0" indent="0">
              <a:buFont typeface="Arial" pitchFamily="34" charset="0"/>
              <a:buNone/>
              <a:defRPr/>
            </a:pPr>
            <a:endParaRPr lang="en-US" sz="4000" dirty="0">
              <a:solidFill>
                <a:prstClr val="black"/>
              </a:solidFill>
            </a:endParaRPr>
          </a:p>
          <a:p>
            <a:pPr lvl="1">
              <a:spcBef>
                <a:spcPts val="0"/>
              </a:spcBef>
              <a:buBlip>
                <a:blip r:embed="rId3"/>
              </a:buBlip>
              <a:defRPr/>
            </a:pPr>
            <a:r>
              <a:rPr lang="en-US" altLang="en-US" sz="12800" dirty="0" smtClean="0">
                <a:solidFill>
                  <a:prstClr val="black"/>
                </a:solidFill>
              </a:rPr>
              <a:t> </a:t>
            </a:r>
            <a:r>
              <a:rPr lang="en-US" altLang="en-US" sz="12000" dirty="0" smtClean="0">
                <a:solidFill>
                  <a:prstClr val="black"/>
                </a:solidFill>
              </a:rPr>
              <a:t>Continue to work on Priority issues identified in the March 10, 2016 Working Group meeting.</a:t>
            </a:r>
          </a:p>
          <a:p>
            <a:pPr marL="457200" lvl="1" indent="0">
              <a:spcBef>
                <a:spcPts val="0"/>
              </a:spcBef>
              <a:buNone/>
              <a:defRPr/>
            </a:pPr>
            <a:endParaRPr lang="en-US" altLang="en-US" sz="8000" dirty="0" smtClean="0">
              <a:solidFill>
                <a:prstClr val="black"/>
              </a:solidFill>
            </a:endParaRPr>
          </a:p>
          <a:p>
            <a:pPr marL="1146175" lvl="2" indent="-231775">
              <a:lnSpc>
                <a:spcPct val="120000"/>
              </a:lnSpc>
              <a:spcBef>
                <a:spcPts val="0"/>
              </a:spcBef>
              <a:buBlip>
                <a:blip r:embed="rId4"/>
              </a:buBlip>
              <a:defRPr/>
            </a:pPr>
            <a:r>
              <a:rPr lang="en-US" altLang="en-US" sz="8000" dirty="0" smtClean="0">
                <a:solidFill>
                  <a:prstClr val="black"/>
                </a:solidFill>
              </a:rPr>
              <a:t> OTMA Task Force continue to work to update HMG-127;</a:t>
            </a:r>
          </a:p>
          <a:p>
            <a:pPr marL="1146175" lvl="2" indent="-231775">
              <a:lnSpc>
                <a:spcPct val="120000"/>
              </a:lnSpc>
              <a:spcBef>
                <a:spcPts val="0"/>
              </a:spcBef>
              <a:buBlip>
                <a:blip r:embed="rId4"/>
              </a:buBlip>
              <a:defRPr/>
            </a:pPr>
            <a:r>
              <a:rPr lang="en-US" altLang="en-US" sz="8000" dirty="0" smtClean="0">
                <a:solidFill>
                  <a:prstClr val="black"/>
                </a:solidFill>
              </a:rPr>
              <a:t>PHMSA and FRA will develop “suggested text” for remaining issues to be discussed in January 2017;</a:t>
            </a:r>
          </a:p>
          <a:p>
            <a:pPr marL="1146175" lvl="2" indent="-231775">
              <a:lnSpc>
                <a:spcPct val="120000"/>
              </a:lnSpc>
              <a:spcBef>
                <a:spcPts val="0"/>
              </a:spcBef>
              <a:buBlip>
                <a:blip r:embed="rId4"/>
              </a:buBlip>
              <a:defRPr/>
            </a:pPr>
            <a:r>
              <a:rPr lang="en-US" altLang="en-US" sz="8000" dirty="0" smtClean="0">
                <a:solidFill>
                  <a:prstClr val="black"/>
                </a:solidFill>
              </a:rPr>
              <a:t>The Working Group will aim for all issues to be accepted for a vote on rulemaking action during the first full RSAC meeting in the 2017.</a:t>
            </a:r>
            <a:endParaRPr lang="en-US" sz="8000" dirty="0" smtClean="0"/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US" dirty="0" smtClean="0"/>
          </a:p>
        </p:txBody>
      </p:sp>
      <p:sp>
        <p:nvSpPr>
          <p:cNvPr id="26627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49721D2-8835-40F3-8240-FC327036D8B3}" type="slidenum">
              <a:rPr lang="en-US" altLang="en-US" sz="12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200" dirty="0" smtClean="0">
              <a:latin typeface="Arial" charset="0"/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474260" y="152400"/>
            <a:ext cx="8077200" cy="13716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4200" kern="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Update</a:t>
            </a:r>
            <a:r>
              <a:rPr lang="en-US" sz="4200" kern="0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Hazardous Materials Working </a:t>
            </a:r>
            <a:r>
              <a:rPr lang="en-US" sz="4200" kern="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</a:t>
            </a:r>
            <a: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2000" b="1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endParaRPr lang="en-US" altLang="en-US" sz="20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1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05000" y="3325922"/>
            <a:ext cx="5486400" cy="9233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0070C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466725" y="2209800"/>
            <a:ext cx="8229600" cy="2743200"/>
          </a:xfrm>
        </p:spPr>
        <p:txBody>
          <a:bodyPr rtlCol="0">
            <a:normAutofit/>
          </a:bodyPr>
          <a:lstStyle/>
          <a:p>
            <a:pPr marL="0" indent="0" algn="ctr">
              <a:buFont typeface="Arial" charset="0"/>
              <a:buNone/>
              <a:defRPr/>
            </a:pPr>
            <a:endParaRPr lang="en-US" dirty="0" smtClean="0">
              <a:solidFill>
                <a:prstClr val="black"/>
              </a:solidFill>
            </a:endParaRPr>
          </a:p>
          <a:p>
            <a:pPr marL="0" indent="0" algn="ctr">
              <a:buFont typeface="Arial" charset="0"/>
              <a:buNone/>
              <a:defRPr/>
            </a:pPr>
            <a:r>
              <a:rPr lang="en-US" sz="5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  <a:r>
              <a:rPr lang="en-US" sz="48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uestions?</a:t>
            </a:r>
            <a:endParaRPr lang="en-US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US" dirty="0" smtClean="0"/>
          </a:p>
        </p:txBody>
      </p:sp>
      <p:sp>
        <p:nvSpPr>
          <p:cNvPr id="3174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6A82A42-BB6E-4FAF-9256-FFC72507EBD0}" type="slidenum">
              <a:rPr lang="en-US" altLang="en-US" sz="1200" smtClean="0"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2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rrespondence Procedures Overview (November 2014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2"/>
        </a:solidFill>
        <a:ln w="14605" algn="ctr">
          <a:solidFill>
            <a:schemeClr val="accent6"/>
          </a:solidFill>
          <a:round/>
          <a:headEnd/>
          <a:tailEnd/>
        </a:ln>
      </a:spPr>
      <a:bodyPr lIns="73152" tIns="73152" rIns="73152" bIns="73152" anchor="ctr" anchorCtr="1"/>
      <a:lstStyle>
        <a:defPPr algn="ctr" eaLnBrk="0" hangingPunct="0">
          <a:lnSpc>
            <a:spcPct val="106000"/>
          </a:lnSpc>
          <a:defRPr sz="800" dirty="0"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2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73152" tIns="73152" rIns="73152" bIns="73152" numCol="1" anchor="ctr" anchorCtr="1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6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2"/>
        </a:solidFill>
        <a:ln w="14605" algn="ctr">
          <a:solidFill>
            <a:schemeClr val="accent6"/>
          </a:solidFill>
          <a:round/>
          <a:headEnd/>
          <a:tailEnd/>
        </a:ln>
      </a:spPr>
      <a:bodyPr lIns="73152" tIns="73152" rIns="73152" bIns="73152" anchor="ctr" anchorCtr="1"/>
      <a:lstStyle>
        <a:defPPr algn="ctr" eaLnBrk="0" hangingPunct="0">
          <a:lnSpc>
            <a:spcPct val="106000"/>
          </a:lnSpc>
          <a:defRPr sz="800" dirty="0"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2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73152" tIns="73152" rIns="73152" bIns="73152" numCol="1" anchor="ctr" anchorCtr="1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6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U.S. Consulting Report Template_022307">
  <a:themeElements>
    <a:clrScheme name="U.S. Consulting Report Template_022307 16">
      <a:dk1>
        <a:srgbClr val="000000"/>
      </a:dk1>
      <a:lt1>
        <a:srgbClr val="FFFFFF"/>
      </a:lt1>
      <a:dk2>
        <a:srgbClr val="4066B2"/>
      </a:dk2>
      <a:lt2>
        <a:srgbClr val="000066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2"/>
        </a:solidFill>
        <a:ln w="14605" algn="ctr">
          <a:solidFill>
            <a:schemeClr val="accent6"/>
          </a:solidFill>
          <a:round/>
          <a:headEnd/>
          <a:tailEnd/>
        </a:ln>
      </a:spPr>
      <a:bodyPr lIns="73152" tIns="73152" rIns="73152" bIns="73152" anchor="ctr" anchorCtr="1"/>
      <a:lstStyle>
        <a:defPPr algn="ctr" eaLnBrk="0" hangingPunct="0">
          <a:lnSpc>
            <a:spcPct val="106000"/>
          </a:lnSpc>
          <a:defRPr sz="800" dirty="0"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2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73152" tIns="73152" rIns="73152" bIns="73152" numCol="1" anchor="ctr" anchorCtr="1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6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Correspondence Procedures Overview (November 2014)</Template>
  <TotalTime>50018</TotalTime>
  <Words>390</Words>
  <Application>Microsoft Office PowerPoint</Application>
  <PresentationFormat>On-screen Show (4:3)</PresentationFormat>
  <Paragraphs>124</Paragraphs>
  <Slides>11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Correspondence Procedures Overview (November 2014)</vt:lpstr>
      <vt:lpstr>1_U.S. Consulting Report Template_022307</vt:lpstr>
      <vt:lpstr>2_U.S. Consulting Report Template_022307</vt:lpstr>
      <vt:lpstr>U.S. Consulting Report Template_022307</vt:lpstr>
      <vt:lpstr>. Fifty-Sixth Meeting  of the Railroad Safety Advisory Committee (RSAC)  Hazardous Materials  Working Group   September 15, 2016  Washington, DC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United States Department of Transportation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Enforcement Strategies</dc:title>
  <dc:creator>DOT.USER</dc:creator>
  <cp:lastModifiedBy>Ben Supko</cp:lastModifiedBy>
  <cp:revision>2502</cp:revision>
  <cp:lastPrinted>2015-11-05T11:37:48Z</cp:lastPrinted>
  <dcterms:created xsi:type="dcterms:W3CDTF">2008-04-03T19:14:17Z</dcterms:created>
  <dcterms:modified xsi:type="dcterms:W3CDTF">2016-08-24T15:15:34Z</dcterms:modified>
</cp:coreProperties>
</file>