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08" r:id="rId1"/>
    <p:sldMasterId id="2147483720" r:id="rId2"/>
    <p:sldMasterId id="2147483732" r:id="rId3"/>
  </p:sldMasterIdLst>
  <p:notesMasterIdLst>
    <p:notesMasterId r:id="rId13"/>
  </p:notesMasterIdLst>
  <p:handoutMasterIdLst>
    <p:handoutMasterId r:id="rId14"/>
  </p:handoutMasterIdLst>
  <p:sldIdLst>
    <p:sldId id="257" r:id="rId4"/>
    <p:sldId id="495" r:id="rId5"/>
    <p:sldId id="504" r:id="rId6"/>
    <p:sldId id="497" r:id="rId7"/>
    <p:sldId id="499" r:id="rId8"/>
    <p:sldId id="505" r:id="rId9"/>
    <p:sldId id="506" r:id="rId10"/>
    <p:sldId id="507" r:id="rId11"/>
    <p:sldId id="508" r:id="rId12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F03AB"/>
    <a:srgbClr val="EEB500"/>
    <a:srgbClr val="00FFFF"/>
    <a:srgbClr val="F57F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61" autoAdjust="0"/>
    <p:restoredTop sz="94660"/>
  </p:normalViewPr>
  <p:slideViewPr>
    <p:cSldViewPr>
      <p:cViewPr varScale="1">
        <p:scale>
          <a:sx n="107" d="100"/>
          <a:sy n="107" d="100"/>
        </p:scale>
        <p:origin x="-175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102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05E659F8-4B9C-4008-BD80-D18A791FBFFC}" type="datetimeFigureOut">
              <a:rPr lang="en-US" smtClean="0"/>
              <a:pPr/>
              <a:t>8/31/2016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F98DB608-1793-4D38-BDFD-551DD5C3CC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85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754DF02-C548-4DAC-B848-22199991E6C4}" type="datetimeFigureOut">
              <a:rPr lang="en-US" smtClean="0"/>
              <a:pPr/>
              <a:t>8/31/2016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F79733CD-4FA7-4E08-8973-55A012194DE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190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A30F04B-F5BF-4557-9380-D16599C6A60C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864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6B2D2C3-0F97-4E47-9112-364A80DF9FF8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6DDD1-50A6-4818-B7D9-38227B92BA88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" y="2438399"/>
            <a:ext cx="8114364" cy="990601"/>
          </a:xfrm>
        </p:spPr>
        <p:txBody>
          <a:bodyPr anchor="b">
            <a:noAutofit/>
          </a:bodyPr>
          <a:lstStyle>
            <a:lvl1pPr algn="l">
              <a:buNone/>
              <a:defRPr sz="36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632" y="3645694"/>
            <a:ext cx="6743859" cy="469106"/>
          </a:xfrm>
        </p:spPr>
        <p:txBody>
          <a:bodyPr anchor="t">
            <a:normAutofit/>
          </a:bodyPr>
          <a:lstStyle>
            <a:lvl1pPr marL="45720" indent="0">
              <a:buNone/>
              <a:defRPr sz="2400" b="1" i="1">
                <a:solidFill>
                  <a:schemeClr val="tx2"/>
                </a:solidFill>
                <a:latin typeface="Corbel" pitchFamily="34" charset="0"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3465-A303-45CE-AA69-A66076B85DFD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838200"/>
            <a:ext cx="5125278" cy="1295400"/>
          </a:xfrm>
          <a:prstGeom prst="rect">
            <a:avLst/>
          </a:prstGeom>
        </p:spPr>
      </p:pic>
      <p:grpSp>
        <p:nvGrpSpPr>
          <p:cNvPr id="31" name="Group 30"/>
          <p:cNvGrpSpPr/>
          <p:nvPr userDrawn="1"/>
        </p:nvGrpSpPr>
        <p:grpSpPr>
          <a:xfrm>
            <a:off x="97631" y="3505200"/>
            <a:ext cx="8512969" cy="140494"/>
            <a:chOff x="0" y="1181100"/>
            <a:chExt cx="6793707" cy="140494"/>
          </a:xfrm>
        </p:grpSpPr>
        <p:cxnSp>
          <p:nvCxnSpPr>
            <p:cNvPr id="32" name="Straight Connector 31"/>
            <p:cNvCxnSpPr/>
            <p:nvPr userDrawn="1"/>
          </p:nvCxnSpPr>
          <p:spPr>
            <a:xfrm>
              <a:off x="0" y="1219200"/>
              <a:ext cx="5715000" cy="0"/>
            </a:xfrm>
            <a:prstGeom prst="line">
              <a:avLst/>
            </a:prstGeom>
            <a:noFill/>
            <a:ln w="47625" cap="flat" cmpd="sng" algn="ctr">
              <a:solidFill>
                <a:srgbClr val="726056">
                  <a:lumMod val="60000"/>
                  <a:lumOff val="40000"/>
                </a:srgbClr>
              </a:solidFill>
              <a:prstDash val="solid"/>
            </a:ln>
            <a:effectLst/>
          </p:spPr>
        </p:cxnSp>
        <p:cxnSp>
          <p:nvCxnSpPr>
            <p:cNvPr id="33" name="Straight Connector 32"/>
            <p:cNvCxnSpPr/>
            <p:nvPr userDrawn="1"/>
          </p:nvCxnSpPr>
          <p:spPr>
            <a:xfrm>
              <a:off x="1" y="1295400"/>
              <a:ext cx="6781799" cy="0"/>
            </a:xfrm>
            <a:prstGeom prst="line">
              <a:avLst/>
            </a:prstGeom>
            <a:noFill/>
            <a:ln w="15875" cap="flat" cmpd="sng" algn="ctr">
              <a:solidFill>
                <a:srgbClr val="AD0101"/>
              </a:solidFill>
              <a:prstDash val="solid"/>
            </a:ln>
            <a:effectLst/>
          </p:spPr>
        </p:cxnSp>
        <p:sp>
          <p:nvSpPr>
            <p:cNvPr id="34" name="Rectangle 33"/>
            <p:cNvSpPr/>
            <p:nvPr userDrawn="1"/>
          </p:nvSpPr>
          <p:spPr>
            <a:xfrm>
              <a:off x="5486401" y="1181100"/>
              <a:ext cx="228600" cy="76200"/>
            </a:xfrm>
            <a:prstGeom prst="rect">
              <a:avLst/>
            </a:prstGeom>
            <a:solidFill>
              <a:sysClr val="window" lastClr="FFFFFF">
                <a:alpha val="69000"/>
              </a:sys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  <p:sp>
          <p:nvSpPr>
            <p:cNvPr id="35" name="Rectangle 34"/>
            <p:cNvSpPr/>
            <p:nvPr userDrawn="1"/>
          </p:nvSpPr>
          <p:spPr>
            <a:xfrm>
              <a:off x="5334000" y="1181100"/>
              <a:ext cx="152401" cy="76200"/>
            </a:xfrm>
            <a:prstGeom prst="rect">
              <a:avLst/>
            </a:prstGeom>
            <a:solidFill>
              <a:sysClr val="window" lastClr="FFFFFF">
                <a:alpha val="44000"/>
              </a:sys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  <p:sp>
          <p:nvSpPr>
            <p:cNvPr id="36" name="Rectangle 35"/>
            <p:cNvSpPr/>
            <p:nvPr userDrawn="1"/>
          </p:nvSpPr>
          <p:spPr>
            <a:xfrm>
              <a:off x="5180172" y="1181100"/>
              <a:ext cx="77628" cy="76200"/>
            </a:xfrm>
            <a:prstGeom prst="rect">
              <a:avLst/>
            </a:prstGeom>
            <a:solidFill>
              <a:sysClr val="window" lastClr="FFFFFF">
                <a:alpha val="20000"/>
              </a:sys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  <p:sp>
          <p:nvSpPr>
            <p:cNvPr id="37" name="Rectangle 36"/>
            <p:cNvSpPr/>
            <p:nvPr userDrawn="1"/>
          </p:nvSpPr>
          <p:spPr>
            <a:xfrm>
              <a:off x="5257800" y="1181100"/>
              <a:ext cx="76200" cy="76200"/>
            </a:xfrm>
            <a:prstGeom prst="rect">
              <a:avLst/>
            </a:prstGeom>
            <a:solidFill>
              <a:sysClr val="window" lastClr="FFFFFF">
                <a:alpha val="28000"/>
              </a:sys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  <p:sp>
          <p:nvSpPr>
            <p:cNvPr id="38" name="Rectangle 37"/>
            <p:cNvSpPr/>
            <p:nvPr userDrawn="1"/>
          </p:nvSpPr>
          <p:spPr>
            <a:xfrm>
              <a:off x="6565107" y="1245394"/>
              <a:ext cx="228600" cy="76200"/>
            </a:xfrm>
            <a:prstGeom prst="rect">
              <a:avLst/>
            </a:prstGeom>
            <a:solidFill>
              <a:sysClr val="window" lastClr="FFFFFF">
                <a:alpha val="69000"/>
              </a:sys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  <p:sp>
          <p:nvSpPr>
            <p:cNvPr id="39" name="Rectangle 38"/>
            <p:cNvSpPr/>
            <p:nvPr userDrawn="1"/>
          </p:nvSpPr>
          <p:spPr>
            <a:xfrm>
              <a:off x="6412706" y="1245394"/>
              <a:ext cx="152401" cy="76200"/>
            </a:xfrm>
            <a:prstGeom prst="rect">
              <a:avLst/>
            </a:prstGeom>
            <a:solidFill>
              <a:sysClr val="window" lastClr="FFFFFF">
                <a:alpha val="44000"/>
              </a:sys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  <p:sp>
          <p:nvSpPr>
            <p:cNvPr id="40" name="Rectangle 39"/>
            <p:cNvSpPr/>
            <p:nvPr userDrawn="1"/>
          </p:nvSpPr>
          <p:spPr>
            <a:xfrm>
              <a:off x="6258878" y="1245394"/>
              <a:ext cx="77628" cy="76200"/>
            </a:xfrm>
            <a:prstGeom prst="rect">
              <a:avLst/>
            </a:prstGeom>
            <a:solidFill>
              <a:sysClr val="window" lastClr="FFFFFF">
                <a:alpha val="20000"/>
              </a:sys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  <p:sp>
          <p:nvSpPr>
            <p:cNvPr id="41" name="Rectangle 40"/>
            <p:cNvSpPr/>
            <p:nvPr userDrawn="1"/>
          </p:nvSpPr>
          <p:spPr>
            <a:xfrm>
              <a:off x="6336506" y="1245394"/>
              <a:ext cx="76200" cy="76200"/>
            </a:xfrm>
            <a:prstGeom prst="rect">
              <a:avLst/>
            </a:prstGeom>
            <a:solidFill>
              <a:sysClr val="window" lastClr="FFFFFF">
                <a:alpha val="28000"/>
              </a:sys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eorgia"/>
                <a:ea typeface="+mn-ea"/>
                <a:cs typeface="+mn-cs"/>
              </a:endParaRPr>
            </a:p>
          </p:txBody>
        </p:sp>
      </p:grpSp>
      <p:sp>
        <p:nvSpPr>
          <p:cNvPr id="20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97632" y="4026694"/>
            <a:ext cx="6743859" cy="469106"/>
          </a:xfrm>
        </p:spPr>
        <p:txBody>
          <a:bodyPr anchor="t">
            <a:normAutofit/>
          </a:bodyPr>
          <a:lstStyle>
            <a:lvl1pPr marL="45720" indent="0">
              <a:buNone/>
              <a:defRPr sz="2100" b="0" i="1" baseline="0">
                <a:solidFill>
                  <a:schemeClr val="accent6">
                    <a:lumMod val="75000"/>
                  </a:schemeClr>
                </a:solidFill>
                <a:latin typeface="Corbel" pitchFamily="34" charset="0"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dirty="0" smtClean="0"/>
              <a:t>Date &amp; Location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97632" y="4343400"/>
            <a:ext cx="6743859" cy="469106"/>
          </a:xfrm>
        </p:spPr>
        <p:txBody>
          <a:bodyPr anchor="t">
            <a:normAutofit/>
          </a:bodyPr>
          <a:lstStyle>
            <a:lvl1pPr marL="45720" indent="0">
              <a:buNone/>
              <a:defRPr sz="2100" b="1" i="0" baseline="0">
                <a:solidFill>
                  <a:schemeClr val="accent6">
                    <a:lumMod val="75000"/>
                  </a:schemeClr>
                </a:solidFill>
                <a:latin typeface="Corbel" pitchFamily="34" charset="0"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dirty="0" smtClean="0"/>
              <a:t>Devin C. Rouse, FRA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B9D86-F697-4AF1-B7A0-3BE0512387FC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52AA727-B1AA-4149-ABA8-460FA7676181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DCF1584E-D103-42A8-8CCD-5C7162EEF63E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686BC-EB62-45D6-A2F8-4BBD178426AD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D6CF5-8AD2-4D31-A825-9857964ECBF4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C9BDD-ABD9-4140-A09F-B54C1090B634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6B5C-FF49-40C3-A9FB-13CB3B34E08B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F71BE-018B-4B99-8C07-2ADF1A21A4B3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DFAC020-C946-4585-B6A6-61A3991933D2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199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kumimoji="0" lang="en-US" dirty="0" smtClean="0"/>
              <a:t>Click to edit Master title style and continue typing for two lines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325112"/>
          </a:xfrm>
        </p:spPr>
        <p:txBody>
          <a:bodyPr/>
          <a:lstStyle>
            <a:lvl1pPr marL="109728" indent="0">
              <a:buNone/>
              <a:defRPr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  <a:latin typeface="Corbel" pitchFamily="34" charset="0"/>
              </a:defRPr>
            </a:lvl2pPr>
            <a:lvl3pPr>
              <a:defRPr>
                <a:solidFill>
                  <a:schemeClr val="accent3"/>
                </a:solidFill>
              </a:defRPr>
            </a:lvl3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D9BDD-4436-4100-BE57-DEFFC82A63FB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11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4F225-CB24-4459-95FD-AA96C13A3C05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561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" y="1752601"/>
            <a:ext cx="4038600" cy="4191000"/>
          </a:xfrm>
        </p:spPr>
        <p:txBody>
          <a:bodyPr/>
          <a:lstStyle>
            <a:lvl1pPr marL="109728" indent="0">
              <a:buNone/>
              <a:defRPr sz="2000">
                <a:latin typeface="Corbel" pitchFamily="34" charset="0"/>
              </a:defRPr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286000"/>
            <a:ext cx="4038600" cy="3389376"/>
          </a:xfrm>
        </p:spPr>
        <p:txBody>
          <a:bodyPr/>
          <a:lstStyle>
            <a:lvl1pPr marL="109728" indent="0">
              <a:buNone/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AC0FE-B93B-44A6-98C1-51CD526A8091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Placeholder 21"/>
          <p:cNvSpPr>
            <a:spLocks noGrp="1"/>
          </p:cNvSpPr>
          <p:nvPr>
            <p:ph type="title"/>
          </p:nvPr>
        </p:nvSpPr>
        <p:spPr>
          <a:xfrm>
            <a:off x="1" y="130175"/>
            <a:ext cx="9048749" cy="10668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dirty="0" smtClean="0"/>
              <a:t>Click to edit Master title style and continue typing for two lines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8673614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31A7C47-018B-43C2-BED8-2BBA72259167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149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C1C536E-EC58-4A6A-8F10-383B5939D520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0880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5235F-D801-43FB-9057-6C5A5351F5D9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49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4FA08-C267-4CEB-90F0-2CC7BC5C8F06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6132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E8BA2-69AD-4FCF-A975-13F8B61C65D8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441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B3F65-907A-4F9C-AB31-DDB0B8B76ADD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816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6D7EE-7BFD-45D9-AB6A-7E8486985B05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3727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F7465-FD44-49CB-965A-C97BF7A1EB52}" type="datetime1">
              <a:rPr lang="en-US" smtClean="0">
                <a:solidFill>
                  <a:srgbClr val="C9C2D1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C9C2D1">
                  <a:shade val="90000"/>
                </a:srgbClr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C9C2D1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C9C2D1">
                  <a:shade val="90000"/>
                </a:srgb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9C2D1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22929681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/>
                <a:latin typeface="Corbel" pitchFamily="34" charset="0"/>
                <a:ea typeface="+mj-ea"/>
                <a:cs typeface="+mj-cs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D7BDE-2352-4143-BF48-7088B72A3CC5}" type="datetime1">
              <a:rPr lang="en-US" smtClean="0">
                <a:solidFill>
                  <a:srgbClr val="C9C2D1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C9C2D1">
                  <a:shade val="9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C9C2D1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C9C2D1">
                  <a:shade val="9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9C2D1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13924849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/>
                <a:latin typeface="Corbel" pitchFamily="34" charset="0"/>
                <a:ea typeface="+mj-ea"/>
                <a:cs typeface="+mj-cs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E1A9-218C-4CA2-BCE5-23A504D029FD}" type="datetime1">
              <a:rPr lang="en-US" smtClean="0">
                <a:solidFill>
                  <a:srgbClr val="C9C2D1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C9C2D1">
                  <a:shade val="9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C9C2D1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C9C2D1">
                  <a:shade val="9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9C2D1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38215888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2400" y="76200"/>
            <a:ext cx="8763000" cy="1143000"/>
          </a:xfrm>
        </p:spPr>
        <p:txBody>
          <a:bodyPr tIns="0" anchor="t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kumimoji="0" lang="en-US" dirty="0" smtClean="0"/>
              <a:t>Click to edit Master title style and continue for two lines of text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E26FA-0B55-4030-A4ED-E3756EA99867}" type="datetime1">
              <a:rPr lang="en-US" smtClean="0">
                <a:solidFill>
                  <a:srgbClr val="69676D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69676D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9676D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5923723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E942B-BD6E-4F27-BD1B-70C5146C80DB}" type="datetime1">
              <a:rPr lang="en-US" smtClean="0">
                <a:solidFill>
                  <a:srgbClr val="C9C2D1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C9C2D1">
                  <a:shade val="9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C9C2D1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C9C2D1">
                  <a:shade val="90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9C2D1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31456051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2400" y="55602"/>
            <a:ext cx="8763000" cy="1107996"/>
          </a:xfrm>
        </p:spPr>
        <p:txBody>
          <a:bodyPr tIns="0" anchor="t" anchorCtr="0">
            <a:spAutoFit/>
          </a:bodyPr>
          <a:lstStyle>
            <a:lvl1pPr marL="0" indent="0">
              <a:defRPr sz="3600">
                <a:solidFill>
                  <a:schemeClr val="tx1"/>
                </a:solidFill>
              </a:defRPr>
            </a:lvl1pPr>
          </a:lstStyle>
          <a:p>
            <a:r>
              <a:rPr kumimoji="0" lang="en-US" dirty="0" smtClean="0"/>
              <a:t>Click to edit Master title style and continue for two lines of text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2209799"/>
            <a:ext cx="4572000" cy="4145125"/>
          </a:xfrm>
        </p:spPr>
        <p:txBody>
          <a:bodyPr/>
          <a:lstStyle>
            <a:lvl1pPr marL="0" indent="0">
              <a:buNone/>
              <a:defRPr sz="1800">
                <a:latin typeface="Arial" pitchFamily="34" charset="0"/>
                <a:cs typeface="Arial" pitchFamily="34" charset="0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920085"/>
            <a:ext cx="411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8052A-F90B-4BCC-B4BA-32033D24765A}" type="datetime1">
              <a:rPr lang="en-US" smtClean="0">
                <a:solidFill>
                  <a:srgbClr val="69676D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69676D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9676D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26229967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5602"/>
            <a:ext cx="8305800" cy="553998"/>
          </a:xfrm>
        </p:spPr>
        <p:txBody>
          <a:bodyPr vert="horz" tIns="0" bIns="0" anchor="t">
            <a:sp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600" b="1">
                <a:ln>
                  <a:noFill/>
                </a:ln>
                <a:solidFill>
                  <a:schemeClr val="tx1"/>
                </a:solidFill>
                <a:effectLst/>
                <a:latin typeface="Corbel" pitchFamily="34" charset="0"/>
                <a:ea typeface="+mj-ea"/>
                <a:cs typeface="+mj-cs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3CA6A-411A-4058-BCC6-983114A0A32C}" type="datetime1">
              <a:rPr lang="en-US" smtClean="0">
                <a:solidFill>
                  <a:srgbClr val="69676D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69676D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9676D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4130691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3DD0C-9866-4BB8-B649-484235095F34}" type="datetime1">
              <a:rPr lang="en-US" smtClean="0">
                <a:solidFill>
                  <a:srgbClr val="69676D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69676D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9676D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15360796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EE6D8-0D92-4E20-A1B1-C82AFEEE46EE}" type="datetime1">
              <a:rPr lang="en-US" smtClean="0">
                <a:solidFill>
                  <a:srgbClr val="69676D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69676D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9676D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9385180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22F08-86D3-43EE-A2F9-8E08595629DD}" type="datetime1">
              <a:rPr lang="en-US" smtClean="0">
                <a:solidFill>
                  <a:srgbClr val="69676D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69676D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9676D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2770189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E455-503A-4112-8929-4C9B3B6A8243}" type="datetime1">
              <a:rPr lang="en-US" smtClean="0">
                <a:solidFill>
                  <a:srgbClr val="69676D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69676D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9676D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15519691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FA54-1BAE-45BB-8D4A-D80C95DEF202}" type="datetime1">
              <a:rPr lang="en-US" smtClean="0">
                <a:solidFill>
                  <a:srgbClr val="69676D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CCBFB9-4AC1-4B21-81D8-8E5B297852B6}" type="slidenum">
              <a:rPr lang="en-US" smtClean="0">
                <a:solidFill>
                  <a:srgbClr val="69676D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9676D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4178820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18" Type="http://schemas.microsoft.com/office/2007/relationships/hdphoto" Target="../media/hdphoto2.wdp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13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798459" y="6556248"/>
            <a:ext cx="957264" cy="301752"/>
          </a:xfrm>
          <a:prstGeom prst="rect">
            <a:avLst/>
          </a:prstGeom>
        </p:spPr>
        <p:txBody>
          <a:bodyPr vert="horz"/>
          <a:lstStyle>
            <a:lvl1pPr algn="ct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73892F9-9FF9-4FE2-A9D5-D6963F873DD9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909061" y="6553200"/>
            <a:ext cx="1325880" cy="304800"/>
          </a:xfrm>
          <a:prstGeom prst="rect">
            <a:avLst/>
          </a:prstGeom>
        </p:spPr>
        <p:txBody>
          <a:bodyPr vert="horz"/>
          <a:lstStyle>
            <a:lvl1pPr algn="ct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370816" y="6491129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chemeClr val="tx1"/>
                </a:solidFill>
              </a:defRPr>
            </a:lvl1pPr>
          </a:lstStyle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47" name="Group 46"/>
          <p:cNvGrpSpPr/>
          <p:nvPr/>
        </p:nvGrpSpPr>
        <p:grpSpPr>
          <a:xfrm>
            <a:off x="0" y="6370767"/>
            <a:ext cx="2242877" cy="487233"/>
            <a:chOff x="0" y="6370767"/>
            <a:chExt cx="2242877" cy="487233"/>
          </a:xfrm>
        </p:grpSpPr>
        <p:sp>
          <p:nvSpPr>
            <p:cNvPr id="48" name="TextBox 47"/>
            <p:cNvSpPr txBox="1"/>
            <p:nvPr userDrawn="1"/>
          </p:nvSpPr>
          <p:spPr>
            <a:xfrm>
              <a:off x="0" y="6370767"/>
              <a:ext cx="2240280" cy="169277"/>
            </a:xfrm>
            <a:prstGeom prst="rect">
              <a:avLst/>
            </a:prstGeom>
            <a:solidFill>
              <a:srgbClr val="ECF5F8"/>
            </a:solidFill>
          </p:spPr>
          <p:txBody>
            <a:bodyPr wrap="square" bIns="0" rtlCol="0" anchor="b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69676D">
                      <a:lumMod val="75000"/>
                    </a:srgbClr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rPr>
                <a:t>Federal Railroad Administration</a:t>
              </a:r>
              <a:endParaRPr kumimoji="0" lang="en-US" sz="800" b="0" i="1" u="none" strike="noStrike" kern="0" cap="none" spc="0" normalizeH="0" baseline="0" noProof="0" dirty="0">
                <a:ln>
                  <a:noFill/>
                </a:ln>
                <a:solidFill>
                  <a:srgbClr val="69676D">
                    <a:lumMod val="75000"/>
                  </a:srgb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49" name="Picture 48"/>
            <p:cNvPicPr>
              <a:picLocks noChangeAspect="1"/>
            </p:cNvPicPr>
            <p:nvPr userDrawn="1"/>
          </p:nvPicPr>
          <p:blipFill>
            <a:blip r:embed="rId13" cstate="print"/>
            <a:srcRect l="56064" t="18257" r="29785" b="76680"/>
            <a:stretch>
              <a:fillRect/>
            </a:stretch>
          </p:blipFill>
          <p:spPr bwMode="auto">
            <a:xfrm>
              <a:off x="0" y="6537014"/>
              <a:ext cx="2242877" cy="3209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50" name="Straight Connector 49"/>
            <p:cNvCxnSpPr/>
            <p:nvPr userDrawn="1"/>
          </p:nvCxnSpPr>
          <p:spPr>
            <a:xfrm>
              <a:off x="76200" y="6553200"/>
              <a:ext cx="2057400" cy="0"/>
            </a:xfrm>
            <a:prstGeom prst="line">
              <a:avLst/>
            </a:prstGeom>
            <a:noFill/>
            <a:ln w="9525" cap="flat" cmpd="sng" algn="ctr">
              <a:solidFill>
                <a:srgbClr val="CEB966">
                  <a:shade val="50000"/>
                  <a:satMod val="103000"/>
                </a:srgbClr>
              </a:solidFill>
              <a:prstDash val="solid"/>
            </a:ln>
            <a:effectLst/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" y="130175"/>
            <a:ext cx="9048749" cy="10668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dirty="0" smtClean="0"/>
              <a:t>Click to edit Master title style and continue typing for two lines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42969" y="6370767"/>
            <a:ext cx="1458031" cy="487233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600">
                <a:solidFill>
                  <a:schemeClr val="accent2"/>
                </a:solidFill>
              </a:defRPr>
            </a:lvl1pPr>
          </a:lstStyle>
          <a:p>
            <a:fld id="{8CBD1B37-2B16-4532-B649-EB3AF68982ED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743200" y="6370767"/>
            <a:ext cx="3238452" cy="487233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370816" y="6491129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600">
                <a:solidFill>
                  <a:schemeClr val="tx1"/>
                </a:solidFill>
              </a:defRPr>
            </a:lvl1pPr>
          </a:lstStyle>
          <a:p>
            <a:fld id="{4498A97E-08BC-4290-9166-749F24E3B720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0" y="1181100"/>
            <a:ext cx="6793707" cy="140494"/>
            <a:chOff x="0" y="1181100"/>
            <a:chExt cx="6793707" cy="140494"/>
          </a:xfrm>
        </p:grpSpPr>
        <p:cxnSp>
          <p:nvCxnSpPr>
            <p:cNvPr id="4" name="Straight Connector 3"/>
            <p:cNvCxnSpPr/>
            <p:nvPr userDrawn="1"/>
          </p:nvCxnSpPr>
          <p:spPr>
            <a:xfrm>
              <a:off x="0" y="1219200"/>
              <a:ext cx="5715000" cy="0"/>
            </a:xfrm>
            <a:prstGeom prst="line">
              <a:avLst/>
            </a:prstGeom>
            <a:ln w="47625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 userDrawn="1"/>
          </p:nvCxnSpPr>
          <p:spPr>
            <a:xfrm>
              <a:off x="1" y="1295400"/>
              <a:ext cx="6781799" cy="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Rectangle 5"/>
            <p:cNvSpPr/>
            <p:nvPr userDrawn="1"/>
          </p:nvSpPr>
          <p:spPr>
            <a:xfrm>
              <a:off x="5486401" y="1181100"/>
              <a:ext cx="228600" cy="76200"/>
            </a:xfrm>
            <a:prstGeom prst="rect">
              <a:avLst/>
            </a:prstGeom>
            <a:solidFill>
              <a:schemeClr val="bg1">
                <a:alpha val="6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Rectangle 43"/>
            <p:cNvSpPr/>
            <p:nvPr userDrawn="1"/>
          </p:nvSpPr>
          <p:spPr>
            <a:xfrm>
              <a:off x="5334000" y="1181100"/>
              <a:ext cx="152401" cy="76200"/>
            </a:xfrm>
            <a:prstGeom prst="rect">
              <a:avLst/>
            </a:prstGeom>
            <a:solidFill>
              <a:schemeClr val="bg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/>
            <p:cNvSpPr/>
            <p:nvPr userDrawn="1"/>
          </p:nvSpPr>
          <p:spPr>
            <a:xfrm>
              <a:off x="5180172" y="1181100"/>
              <a:ext cx="77628" cy="762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Rectangle 46"/>
            <p:cNvSpPr/>
            <p:nvPr userDrawn="1"/>
          </p:nvSpPr>
          <p:spPr>
            <a:xfrm>
              <a:off x="5257800" y="1181100"/>
              <a:ext cx="76200" cy="76200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Rectangle 47"/>
            <p:cNvSpPr/>
            <p:nvPr userDrawn="1"/>
          </p:nvSpPr>
          <p:spPr>
            <a:xfrm>
              <a:off x="6565107" y="1245394"/>
              <a:ext cx="228600" cy="76200"/>
            </a:xfrm>
            <a:prstGeom prst="rect">
              <a:avLst/>
            </a:prstGeom>
            <a:solidFill>
              <a:schemeClr val="bg1">
                <a:alpha val="6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Rectangle 48"/>
            <p:cNvSpPr/>
            <p:nvPr userDrawn="1"/>
          </p:nvSpPr>
          <p:spPr>
            <a:xfrm>
              <a:off x="6412706" y="1245394"/>
              <a:ext cx="152401" cy="76200"/>
            </a:xfrm>
            <a:prstGeom prst="rect">
              <a:avLst/>
            </a:prstGeom>
            <a:solidFill>
              <a:schemeClr val="bg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Rectangle 49"/>
            <p:cNvSpPr/>
            <p:nvPr userDrawn="1"/>
          </p:nvSpPr>
          <p:spPr>
            <a:xfrm>
              <a:off x="6258878" y="1245394"/>
              <a:ext cx="77628" cy="762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Rectangle 50"/>
            <p:cNvSpPr/>
            <p:nvPr userDrawn="1"/>
          </p:nvSpPr>
          <p:spPr>
            <a:xfrm>
              <a:off x="6336506" y="1245394"/>
              <a:ext cx="76200" cy="76200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0" y="6370767"/>
            <a:ext cx="2242877" cy="487233"/>
            <a:chOff x="0" y="6370767"/>
            <a:chExt cx="2242877" cy="487233"/>
          </a:xfrm>
        </p:grpSpPr>
        <p:sp>
          <p:nvSpPr>
            <p:cNvPr id="57" name="TextBox 56"/>
            <p:cNvSpPr txBox="1"/>
            <p:nvPr userDrawn="1"/>
          </p:nvSpPr>
          <p:spPr>
            <a:xfrm>
              <a:off x="0" y="6370767"/>
              <a:ext cx="2240280" cy="169277"/>
            </a:xfrm>
            <a:prstGeom prst="rect">
              <a:avLst/>
            </a:prstGeom>
            <a:solidFill>
              <a:srgbClr val="ECF5F8"/>
            </a:solidFill>
          </p:spPr>
          <p:txBody>
            <a:bodyPr wrap="square" bIns="0" rtlCol="0" anchor="b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69676D">
                      <a:lumMod val="75000"/>
                    </a:srgbClr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rPr>
                <a:t>Federal Railroad Administration</a:t>
              </a:r>
              <a:endParaRPr kumimoji="0" lang="en-US" sz="800" b="0" i="1" u="none" strike="noStrike" kern="0" cap="none" spc="0" normalizeH="0" baseline="0" noProof="0" dirty="0">
                <a:ln>
                  <a:noFill/>
                </a:ln>
                <a:solidFill>
                  <a:srgbClr val="69676D">
                    <a:lumMod val="75000"/>
                  </a:srgb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58" name="Picture 57"/>
            <p:cNvPicPr>
              <a:picLocks noChangeAspect="1"/>
            </p:cNvPicPr>
            <p:nvPr userDrawn="1"/>
          </p:nvPicPr>
          <p:blipFill>
            <a:blip r:embed="rId13" cstate="print"/>
            <a:srcRect l="56064" t="18257" r="29785" b="76680"/>
            <a:stretch>
              <a:fillRect/>
            </a:stretch>
          </p:blipFill>
          <p:spPr bwMode="auto">
            <a:xfrm>
              <a:off x="0" y="6537014"/>
              <a:ext cx="2242877" cy="3209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59" name="Straight Connector 58"/>
            <p:cNvCxnSpPr/>
            <p:nvPr userDrawn="1"/>
          </p:nvCxnSpPr>
          <p:spPr>
            <a:xfrm>
              <a:off x="76200" y="6553200"/>
              <a:ext cx="2057400" cy="0"/>
            </a:xfrm>
            <a:prstGeom prst="line">
              <a:avLst/>
            </a:prstGeom>
            <a:noFill/>
            <a:ln w="9525" cap="flat" cmpd="sng" algn="ctr">
              <a:solidFill>
                <a:srgbClr val="CEB966">
                  <a:shade val="50000"/>
                  <a:satMod val="103000"/>
                </a:srgbClr>
              </a:solidFill>
              <a:prstDash val="solid"/>
            </a:ln>
            <a:effectLst/>
          </p:spPr>
        </p:cxn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371"/>
            <a:ext cx="2412968" cy="116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371"/>
            <a:ext cx="2412968" cy="116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PastelsSmooth trans="7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168" y="6254371"/>
            <a:ext cx="2412968" cy="116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artisticPastelsSmooth trans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188136" y="6254371"/>
            <a:ext cx="1955864" cy="116396"/>
          </a:xfrm>
          <a:prstGeom prst="rect">
            <a:avLst/>
          </a:prstGeom>
          <a:noFill/>
          <a:ln>
            <a:noFill/>
          </a:ln>
          <a:effectLst>
            <a:outerShdw dist="35921" sx="1000" sy="1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2971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latinLnBrk="0" hangingPunct="1">
        <a:spcBef>
          <a:spcPct val="0"/>
        </a:spcBef>
        <a:buNone/>
        <a:defRPr kumimoji="0"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477000" y="6400800"/>
            <a:ext cx="1600200" cy="304800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8043CCD-80D5-4849-8EFF-4C5B038ED6E3}" type="datetime1">
              <a:rPr lang="en-US" smtClean="0">
                <a:solidFill>
                  <a:srgbClr val="69676D">
                    <a:shade val="90000"/>
                  </a:srgbClr>
                </a:solidFill>
              </a:rPr>
              <a:t>8/31/2016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514600" y="6356350"/>
            <a:ext cx="3810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rgbClr val="69676D">
                    <a:shade val="90000"/>
                  </a:srgbClr>
                </a:solidFill>
              </a:rPr>
              <a:t>For discussion only. Not the official position of FRA or USDOT.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229600" y="6400800"/>
            <a:ext cx="762000" cy="304799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9CCBFB9-4AC1-4B21-81D8-8E5B297852B6}" type="slidenum">
              <a:rPr lang="en-US" smtClean="0">
                <a:solidFill>
                  <a:srgbClr val="69676D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69676D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762000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0" y="6370767"/>
            <a:ext cx="2242877" cy="487233"/>
            <a:chOff x="0" y="6370767"/>
            <a:chExt cx="2242877" cy="487233"/>
          </a:xfrm>
        </p:grpSpPr>
        <p:sp>
          <p:nvSpPr>
            <p:cNvPr id="20" name="TextBox 19"/>
            <p:cNvSpPr txBox="1"/>
            <p:nvPr userDrawn="1"/>
          </p:nvSpPr>
          <p:spPr>
            <a:xfrm>
              <a:off x="0" y="6370767"/>
              <a:ext cx="2240280" cy="169277"/>
            </a:xfrm>
            <a:prstGeom prst="rect">
              <a:avLst/>
            </a:prstGeom>
            <a:solidFill>
              <a:srgbClr val="ECF5F8"/>
            </a:solidFill>
          </p:spPr>
          <p:txBody>
            <a:bodyPr wrap="square" bIns="0" rtlCol="0" anchor="b">
              <a:spAutoFit/>
            </a:bodyPr>
            <a:lstStyle/>
            <a:p>
              <a:r>
                <a:rPr lang="en-US" sz="800" i="1" dirty="0" smtClean="0">
                  <a:solidFill>
                    <a:srgbClr val="69676D">
                      <a:lumMod val="75000"/>
                    </a:srgbClr>
                  </a:solidFill>
                  <a:latin typeface="Arial" pitchFamily="34" charset="0"/>
                  <a:cs typeface="Arial" pitchFamily="34" charset="0"/>
                </a:rPr>
                <a:t>Federal Railroad Administration</a:t>
              </a:r>
              <a:endParaRPr lang="en-US" sz="800" i="1" dirty="0">
                <a:solidFill>
                  <a:srgbClr val="69676D">
                    <a:lumMod val="75000"/>
                  </a:srgbClr>
                </a:solidFill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>
            <a:blip r:embed="rId14" cstate="print"/>
            <a:srcRect l="56064" t="18257" r="29785" b="76680"/>
            <a:stretch>
              <a:fillRect/>
            </a:stretch>
          </p:blipFill>
          <p:spPr bwMode="auto">
            <a:xfrm>
              <a:off x="0" y="6537014"/>
              <a:ext cx="2242877" cy="3209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4" name="Straight Connector 23"/>
            <p:cNvCxnSpPr/>
            <p:nvPr userDrawn="1"/>
          </p:nvCxnSpPr>
          <p:spPr>
            <a:xfrm>
              <a:off x="76200" y="6553200"/>
              <a:ext cx="2057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27553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1" kern="1200">
          <a:ln>
            <a:noFill/>
          </a:ln>
          <a:solidFill>
            <a:schemeClr val="tx2"/>
          </a:solidFill>
          <a:effectLst/>
          <a:latin typeface="Corbel" pitchFamily="34" charset="0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our.dot.gov/office/fra.rrs/rrs2/rrs10/rrs17/Passenger%20Rail%20Team/Amtrak/PowerCar-HHP2.JPG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tm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Fred.Mottley@dot.gov" TargetMode="External"/><Relationship Id="rId2" Type="http://schemas.openxmlformats.org/officeDocument/2006/relationships/hyperlink" Target="mailto:devin.rouse@dot.gov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mailto:michael.hunter@dot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" y="2438399"/>
            <a:ext cx="8953500" cy="990601"/>
          </a:xfrm>
        </p:spPr>
        <p:txBody>
          <a:bodyPr/>
          <a:lstStyle/>
          <a:p>
            <a:r>
              <a:rPr lang="en-US" dirty="0" smtClean="0"/>
              <a:t>Tier III Passenger Equipment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632" y="3645694"/>
            <a:ext cx="8893968" cy="469106"/>
          </a:xfrm>
        </p:spPr>
        <p:txBody>
          <a:bodyPr>
            <a:normAutofit/>
          </a:bodyPr>
          <a:lstStyle/>
          <a:p>
            <a:r>
              <a:rPr lang="en-US" dirty="0" smtClean="0"/>
              <a:t>Regulatory requirements for the next generation of HSR equipment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US" dirty="0" smtClean="0"/>
              <a:t>September 15, 2016 – Washington, DC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4"/>
          </p:nvPr>
        </p:nvSpPr>
        <p:spPr>
          <a:xfrm>
            <a:off x="97632" y="4864894"/>
            <a:ext cx="8436768" cy="1383506"/>
          </a:xfrm>
        </p:spPr>
        <p:txBody>
          <a:bodyPr>
            <a:normAutofit/>
          </a:bodyPr>
          <a:lstStyle/>
          <a:p>
            <a:r>
              <a:rPr lang="en-US" dirty="0" smtClean="0"/>
              <a:t>Devin C. Rouse, PE</a:t>
            </a:r>
          </a:p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Program Manager – Passenger Equipment  Compliance and Regulations</a:t>
            </a:r>
          </a:p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Office </a:t>
            </a:r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of Railroad Safety</a:t>
            </a:r>
          </a:p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Federal Railroad Administration, USDOT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43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This presentation will provide insight into the developing regulations for Tier III HSR trainsets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3465-A303-45CE-AA69-A66076B85DFD}" type="datetime1">
              <a:rPr lang="en-US" smtClean="0"/>
              <a:t>9/1/2016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241081" y="2063850"/>
            <a:ext cx="632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What is Tier III?</a:t>
            </a:r>
            <a:endParaRPr lang="en-US" sz="1600" dirty="0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30" y="4149315"/>
            <a:ext cx="1442269" cy="60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655090" y="3156525"/>
            <a:ext cx="632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Description of the Tier III Regulatory Approach</a:t>
            </a:r>
            <a:endParaRPr lang="en-US" sz="16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799" y="3889945"/>
            <a:ext cx="1859231" cy="119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276600" y="4281113"/>
            <a:ext cx="5791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Regulations that make up Tier III (regulatory framework)</a:t>
            </a:r>
            <a:endParaRPr lang="en-US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4191000" y="5410200"/>
            <a:ext cx="487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Current Resources and Working Documents</a:t>
            </a:r>
            <a:endParaRPr lang="en-US" sz="1600" dirty="0"/>
          </a:p>
        </p:txBody>
      </p:sp>
      <p:pic>
        <p:nvPicPr>
          <p:cNvPr id="14" name="Picture 13" descr="ETF_001-04 -- Proposed Ruletext for NPRM 1.docx [Read-Only] [Compatibility Mode] - Microsoft Word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3" t="11375" r="52427" b="8608"/>
          <a:stretch/>
        </p:blipFill>
        <p:spPr>
          <a:xfrm>
            <a:off x="3456003" y="5087088"/>
            <a:ext cx="734997" cy="10656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6" t="58853" r="35228" b="13492"/>
          <a:stretch/>
        </p:blipFill>
        <p:spPr bwMode="auto">
          <a:xfrm>
            <a:off x="216992" y="1703773"/>
            <a:ext cx="2036274" cy="9780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IWS Testing in Philadelphia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131" y="2719564"/>
            <a:ext cx="152400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820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“Tier III?”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00200"/>
            <a:ext cx="54102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Tier III defines the requirements for next generation </a:t>
            </a:r>
            <a:r>
              <a:rPr lang="en-US" sz="2000" i="1" dirty="0" smtClean="0"/>
              <a:t>very</a:t>
            </a:r>
            <a:r>
              <a:rPr lang="en-US" sz="2000" dirty="0" smtClean="0"/>
              <a:t> high-speed trainsets</a:t>
            </a:r>
          </a:p>
          <a:p>
            <a:pPr marL="0" indent="0">
              <a:buNone/>
            </a:pPr>
            <a:endParaRPr lang="en-US" sz="2000" dirty="0"/>
          </a:p>
          <a:p>
            <a:pPr marL="0"/>
            <a:r>
              <a:rPr lang="en-US" sz="2000" dirty="0" smtClean="0"/>
              <a:t>Key features are:</a:t>
            </a:r>
            <a:endParaRPr lang="en-US" sz="2000" dirty="0"/>
          </a:p>
          <a:p>
            <a:pPr marL="223838" lvl="1" indent="-165100"/>
            <a:r>
              <a:rPr lang="en-US" sz="1800" dirty="0" smtClean="0"/>
              <a:t>Allows maximum authorized speeds of up to 220mph</a:t>
            </a:r>
          </a:p>
          <a:p>
            <a:pPr marL="223838" lvl="1" indent="-165100"/>
            <a:r>
              <a:rPr lang="en-US" sz="1800" dirty="0" smtClean="0"/>
              <a:t>Provides complete interoperability with conventional passenger &amp; freight operations up to 125mph*</a:t>
            </a:r>
          </a:p>
          <a:p>
            <a:pPr marL="223838" lvl="1" indent="-165100"/>
            <a:r>
              <a:rPr lang="en-US" sz="1800" dirty="0" smtClean="0"/>
              <a:t>Designed to harmonizes with “service proven” international standards and design methodologies</a:t>
            </a:r>
          </a:p>
          <a:p>
            <a:pPr marL="223838" lvl="1" indent="-165100"/>
            <a:r>
              <a:rPr lang="en-US" sz="1800" dirty="0" smtClean="0"/>
              <a:t>Follows on the inspection and maintenance regime established with Tier II (Acela)</a:t>
            </a:r>
            <a:r>
              <a:rPr lang="en-US" sz="1800" dirty="0" smtClean="0">
                <a:solidFill>
                  <a:srgbClr val="0070C0"/>
                </a:solidFill>
              </a:rPr>
              <a:t/>
            </a:r>
            <a:br>
              <a:rPr lang="en-US" sz="1800" dirty="0" smtClean="0">
                <a:solidFill>
                  <a:srgbClr val="0070C0"/>
                </a:solidFill>
              </a:rPr>
            </a:br>
            <a:endParaRPr lang="en-US" sz="1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1400" dirty="0" smtClean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FB36E7-317A-486D-A52E-288911C0B64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191780"/>
            <a:ext cx="548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*Amtrak has applied for a conditional waiver to allow for interoperable operations up to Class 8 limits (i.e. Acela)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06"/>
          <a:stretch/>
        </p:blipFill>
        <p:spPr bwMode="auto">
          <a:xfrm>
            <a:off x="5831057" y="3505200"/>
            <a:ext cx="3105150" cy="1794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Image result for california high speed rail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32"/>
          <a:stretch/>
        </p:blipFill>
        <p:spPr bwMode="auto">
          <a:xfrm>
            <a:off x="5715000" y="1219200"/>
            <a:ext cx="3276600" cy="23907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16603"/>
          <a:stretch/>
        </p:blipFill>
        <p:spPr bwMode="auto">
          <a:xfrm>
            <a:off x="5555343" y="1066800"/>
            <a:ext cx="3436257" cy="1373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6" t="58853" r="35228" b="13492"/>
          <a:stretch/>
        </p:blipFill>
        <p:spPr bwMode="auto">
          <a:xfrm>
            <a:off x="5486400" y="4907059"/>
            <a:ext cx="2514600" cy="12078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36120" r="32936" b="30300"/>
          <a:stretch/>
        </p:blipFill>
        <p:spPr bwMode="auto">
          <a:xfrm>
            <a:off x="5831056" y="3149067"/>
            <a:ext cx="2169943" cy="9744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1454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Tier III regulatory approach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09800"/>
            <a:ext cx="6019800" cy="3791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u="sng" dirty="0" smtClean="0"/>
              <a:t>Guiding principle:</a:t>
            </a:r>
            <a:r>
              <a:rPr lang="en-US" sz="1800" dirty="0" smtClean="0"/>
              <a:t>  </a:t>
            </a: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</a:rPr>
              <a:t>conceive performance-based regulations which accommodate existing service-proven designs</a:t>
            </a:r>
            <a:endParaRPr lang="en-US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purposes only. Not the official position of FRA/USDOT.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81BA-8284-4870-B1F8-14FEF8FAEF08}" type="slidenum">
              <a:rPr lang="en-US" smtClean="0"/>
              <a:t>4</a:t>
            </a:fld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F432-E700-4F5E-9E0A-48C7C27C46F7}" type="datetime1">
              <a:rPr lang="en-US" smtClean="0"/>
              <a:t>9/1/2016</a:t>
            </a:fld>
            <a:endParaRPr lang="en-US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52400" y="3124200"/>
            <a:ext cx="6248400" cy="2895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109728" indent="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2800" kern="120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1"/>
                </a:solidFill>
                <a:latin typeface="Corbel" pitchFamily="34" charset="0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/>
            <a:endParaRPr lang="en-US" dirty="0" smtClean="0"/>
          </a:p>
          <a:p>
            <a:pPr marL="0"/>
            <a:r>
              <a:rPr lang="en-US" sz="1800" b="1" u="sng" dirty="0" smtClean="0"/>
              <a:t>Approach:</a:t>
            </a:r>
          </a:p>
          <a:p>
            <a:pPr marL="3175"/>
            <a:r>
              <a:rPr lang="en-US" sz="1800" b="1" dirty="0" smtClean="0">
                <a:solidFill>
                  <a:schemeClr val="bg1">
                    <a:lumMod val="50000"/>
                  </a:schemeClr>
                </a:solidFill>
              </a:rPr>
              <a:t>Systematic </a:t>
            </a: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</a:rPr>
              <a:t>– consider safety from a “system” perspective</a:t>
            </a:r>
          </a:p>
          <a:p>
            <a:pPr marL="3175"/>
            <a:r>
              <a:rPr lang="en-US" sz="1800" b="1" dirty="0" smtClean="0">
                <a:solidFill>
                  <a:schemeClr val="bg1">
                    <a:lumMod val="50000"/>
                  </a:schemeClr>
                </a:solidFill>
              </a:rPr>
              <a:t>Technology Neutral </a:t>
            </a: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</a:rPr>
              <a:t>– recognize that some metrics must be defined by the system and technology implemented, </a:t>
            </a:r>
            <a:r>
              <a:rPr lang="en-US" sz="1800" u="sng" dirty="0" smtClean="0">
                <a:solidFill>
                  <a:schemeClr val="bg1">
                    <a:lumMod val="50000"/>
                  </a:schemeClr>
                </a:solidFill>
              </a:rPr>
              <a:t>not prescribed</a:t>
            </a:r>
            <a:endParaRPr lang="en-US" sz="1800" u="sng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59" b="3961"/>
          <a:stretch/>
        </p:blipFill>
        <p:spPr bwMode="auto">
          <a:xfrm>
            <a:off x="6522128" y="1828800"/>
            <a:ext cx="2514600" cy="336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522128" y="5192451"/>
            <a:ext cx="2590800" cy="214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Rotary eddy current brake (courtesy of Wikipedia)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7897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76200" y="1752601"/>
            <a:ext cx="5257800" cy="4191000"/>
          </a:xfrm>
        </p:spPr>
        <p:txBody>
          <a:bodyPr>
            <a:normAutofit/>
          </a:bodyPr>
          <a:lstStyle/>
          <a:p>
            <a:pPr marL="3175">
              <a:spcBef>
                <a:spcPts val="1200"/>
              </a:spcBef>
            </a:pPr>
            <a:r>
              <a:rPr lang="en-US" sz="1800" dirty="0"/>
              <a:t>Develop appropriate counterpart sections to </a:t>
            </a:r>
            <a:r>
              <a:rPr lang="en-US" sz="1800" b="1" dirty="0"/>
              <a:t>Tier </a:t>
            </a:r>
            <a:r>
              <a:rPr lang="en-US" sz="1800" b="1" dirty="0" smtClean="0"/>
              <a:t>II </a:t>
            </a:r>
            <a:r>
              <a:rPr lang="en-US" sz="1800" b="1" dirty="0"/>
              <a:t>Subparts </a:t>
            </a:r>
            <a:r>
              <a:rPr lang="en-US" sz="1800" b="1" dirty="0" smtClean="0"/>
              <a:t>E</a:t>
            </a:r>
            <a:r>
              <a:rPr lang="en-US" sz="1600" dirty="0" smtClean="0"/>
              <a:t>(Specific Requirements), </a:t>
            </a:r>
            <a:r>
              <a:rPr lang="en-US" sz="1800" b="1" dirty="0" smtClean="0"/>
              <a:t>F</a:t>
            </a:r>
            <a:r>
              <a:rPr lang="en-US" sz="1800" dirty="0" smtClean="0"/>
              <a:t> </a:t>
            </a:r>
            <a:r>
              <a:rPr lang="en-US" sz="1600" dirty="0"/>
              <a:t>(ITM) </a:t>
            </a:r>
            <a:r>
              <a:rPr lang="en-US" sz="1800" dirty="0"/>
              <a:t>&amp; </a:t>
            </a:r>
            <a:r>
              <a:rPr lang="en-US" sz="1800" b="1" dirty="0"/>
              <a:t>G</a:t>
            </a:r>
            <a:r>
              <a:rPr lang="en-US" sz="1800" dirty="0"/>
              <a:t> </a:t>
            </a:r>
            <a:r>
              <a:rPr lang="en-US" sz="1600" dirty="0"/>
              <a:t>(Safety Planning) </a:t>
            </a:r>
          </a:p>
          <a:p>
            <a:pPr marL="3175" lvl="1" indent="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1800" i="1" dirty="0">
                <a:solidFill>
                  <a:schemeClr val="accent1"/>
                </a:solidFill>
              </a:rPr>
              <a:t>Tier II language </a:t>
            </a:r>
            <a:r>
              <a:rPr lang="en-US" sz="1800" i="1" dirty="0" smtClean="0">
                <a:solidFill>
                  <a:schemeClr val="accent1"/>
                </a:solidFill>
              </a:rPr>
              <a:t>will </a:t>
            </a:r>
            <a:r>
              <a:rPr lang="en-US" sz="1800" i="1" dirty="0">
                <a:solidFill>
                  <a:schemeClr val="accent1"/>
                </a:solidFill>
              </a:rPr>
              <a:t>be used </a:t>
            </a:r>
            <a:r>
              <a:rPr lang="en-US" sz="1800" i="1" dirty="0" smtClean="0">
                <a:solidFill>
                  <a:schemeClr val="accent1"/>
                </a:solidFill>
              </a:rPr>
              <a:t>as basis</a:t>
            </a:r>
          </a:p>
          <a:p>
            <a:pPr marL="3175" lvl="1" indent="0">
              <a:spcBef>
                <a:spcPts val="1200"/>
              </a:spcBef>
              <a:buNone/>
            </a:pPr>
            <a:endParaRPr lang="en-US" sz="1800" dirty="0" smtClean="0"/>
          </a:p>
          <a:p>
            <a:pPr marL="3175"/>
            <a:r>
              <a:rPr lang="en-US" sz="1800" dirty="0" smtClean="0"/>
              <a:t>Outline </a:t>
            </a:r>
            <a:r>
              <a:rPr lang="en-US" sz="1800" dirty="0"/>
              <a:t>the </a:t>
            </a:r>
            <a:r>
              <a:rPr lang="en-US" sz="1800" b="1" u="sng" dirty="0"/>
              <a:t>minimum </a:t>
            </a:r>
            <a:r>
              <a:rPr lang="en-US" sz="1800" b="1" u="sng" dirty="0" smtClean="0"/>
              <a:t>performance thresholds</a:t>
            </a:r>
            <a:r>
              <a:rPr lang="en-US" sz="1800" b="1" dirty="0" smtClean="0"/>
              <a:t> </a:t>
            </a:r>
            <a:r>
              <a:rPr lang="en-US" sz="1800" dirty="0" smtClean="0"/>
              <a:t>or </a:t>
            </a:r>
            <a:r>
              <a:rPr lang="en-US" sz="1800" b="1" u="sng" dirty="0" smtClean="0"/>
              <a:t>plan </a:t>
            </a:r>
            <a:r>
              <a:rPr lang="en-US" sz="1800" b="1" u="sng" dirty="0" smtClean="0"/>
              <a:t>content</a:t>
            </a:r>
            <a:r>
              <a:rPr lang="en-US" sz="1800" dirty="0"/>
              <a:t>, </a:t>
            </a:r>
            <a:r>
              <a:rPr lang="en-US" sz="1800" dirty="0" smtClean="0"/>
              <a:t>but do not prescribe </a:t>
            </a:r>
            <a:r>
              <a:rPr lang="en-US" sz="1800" i="1" dirty="0" smtClean="0"/>
              <a:t>how</a:t>
            </a:r>
            <a:r>
              <a:rPr lang="en-US" sz="1800" dirty="0" smtClean="0"/>
              <a:t> they are to be achieved</a:t>
            </a:r>
            <a:endParaRPr lang="en-US" sz="1800" dirty="0"/>
          </a:p>
          <a:p>
            <a:pPr marL="3175"/>
            <a:endParaRPr lang="en-US" sz="1800" dirty="0" smtClean="0"/>
          </a:p>
          <a:p>
            <a:pPr marL="3175"/>
            <a:r>
              <a:rPr lang="en-US" sz="1800" b="1" dirty="0" smtClean="0"/>
              <a:t>Incorporate “lessons learned” </a:t>
            </a:r>
            <a:r>
              <a:rPr lang="en-US" sz="1800" dirty="0" smtClean="0"/>
              <a:t>from Tier II, particularly with respect to process efficiency</a:t>
            </a:r>
            <a:endParaRPr lang="en-US" sz="1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AC0FE-B93B-44A6-98C1-51CD526A8091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Tier </a:t>
            </a:r>
            <a:r>
              <a:rPr lang="en-US" dirty="0" smtClean="0"/>
              <a:t>III regulatory approach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409700"/>
            <a:ext cx="3689261" cy="2095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Down Arrow 7"/>
          <p:cNvSpPr/>
          <p:nvPr/>
        </p:nvSpPr>
        <p:spPr>
          <a:xfrm>
            <a:off x="6950030" y="3505200"/>
            <a:ext cx="4572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57648" y="4114800"/>
            <a:ext cx="3241963" cy="2133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1595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Regulations that make up Tier III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6781800" cy="4495800"/>
          </a:xfrm>
        </p:spPr>
        <p:txBody>
          <a:bodyPr>
            <a:normAutofit fontScale="62500" lnSpcReduction="20000"/>
          </a:bodyPr>
          <a:lstStyle/>
          <a:p>
            <a:pPr marL="109538"/>
            <a:r>
              <a:rPr lang="en-US" dirty="0" smtClean="0">
                <a:solidFill>
                  <a:schemeClr val="accent5"/>
                </a:solidFill>
              </a:rPr>
              <a:t>Trainset </a:t>
            </a:r>
            <a:r>
              <a:rPr lang="en-US" dirty="0" smtClean="0">
                <a:solidFill>
                  <a:schemeClr val="accent5"/>
                </a:solidFill>
              </a:rPr>
              <a:t>Structure/Crashworthiness</a:t>
            </a:r>
          </a:p>
          <a:p>
            <a:pPr marL="109538"/>
            <a:r>
              <a:rPr lang="en-US" dirty="0">
                <a:solidFill>
                  <a:schemeClr val="accent5"/>
                </a:solidFill>
              </a:rPr>
              <a:t>Interior Attachments</a:t>
            </a:r>
          </a:p>
          <a:p>
            <a:pPr marL="109538"/>
            <a:r>
              <a:rPr lang="en-US" dirty="0" smtClean="0">
                <a:solidFill>
                  <a:schemeClr val="accent5"/>
                </a:solidFill>
              </a:rPr>
              <a:t>Glazing</a:t>
            </a:r>
            <a:endParaRPr lang="en-US" dirty="0" smtClean="0">
              <a:solidFill>
                <a:schemeClr val="accent5"/>
              </a:solidFill>
            </a:endParaRPr>
          </a:p>
          <a:p>
            <a:pPr marL="109538"/>
            <a:r>
              <a:rPr lang="en-US" dirty="0" smtClean="0">
                <a:solidFill>
                  <a:schemeClr val="accent5"/>
                </a:solidFill>
              </a:rPr>
              <a:t>Brake System</a:t>
            </a:r>
          </a:p>
          <a:p>
            <a:pPr marL="109538"/>
            <a:r>
              <a:rPr lang="en-US" dirty="0" smtClean="0">
                <a:solidFill>
                  <a:schemeClr val="accent5"/>
                </a:solidFill>
              </a:rPr>
              <a:t>Emergency Systems/Lighting</a:t>
            </a:r>
          </a:p>
          <a:p>
            <a:pPr marL="109538"/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Safety </a:t>
            </a: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appliances</a:t>
            </a:r>
          </a:p>
          <a:p>
            <a:pPr marL="109538"/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General Safety (part 229)</a:t>
            </a:r>
          </a:p>
          <a:p>
            <a:pPr marL="346075" lvl="1" indent="-171450"/>
            <a:r>
              <a:rPr lang="en-US" dirty="0" smtClean="0"/>
              <a:t>Cab </a:t>
            </a:r>
            <a:r>
              <a:rPr lang="en-US" dirty="0" smtClean="0"/>
              <a:t>Conditions – </a:t>
            </a:r>
            <a:r>
              <a:rPr lang="en-US" dirty="0" smtClean="0"/>
              <a:t>noise, general conditions, </a:t>
            </a:r>
            <a:r>
              <a:rPr lang="en-US" dirty="0" smtClean="0"/>
              <a:t>sanitation </a:t>
            </a:r>
          </a:p>
          <a:p>
            <a:pPr marL="346075" lvl="1" indent="-171450"/>
            <a:r>
              <a:rPr lang="en-US" dirty="0" smtClean="0"/>
              <a:t>Cab Equipment – </a:t>
            </a:r>
            <a:r>
              <a:rPr lang="en-US" dirty="0" smtClean="0"/>
              <a:t>alerters</a:t>
            </a:r>
            <a:r>
              <a:rPr lang="en-US" dirty="0" smtClean="0"/>
              <a:t>, </a:t>
            </a:r>
            <a:r>
              <a:rPr lang="en-US" dirty="0"/>
              <a:t>event recorders, cab </a:t>
            </a:r>
            <a:r>
              <a:rPr lang="en-US" dirty="0" smtClean="0"/>
              <a:t>lights</a:t>
            </a:r>
            <a:endParaRPr lang="en-US" dirty="0" smtClean="0"/>
          </a:p>
          <a:p>
            <a:pPr marL="346075" lvl="1" indent="-171450"/>
            <a:r>
              <a:rPr lang="en-US" dirty="0" smtClean="0"/>
              <a:t>Exterior </a:t>
            </a:r>
            <a:r>
              <a:rPr lang="en-US" dirty="0" smtClean="0"/>
              <a:t>Appurtenances – </a:t>
            </a:r>
            <a:r>
              <a:rPr lang="en-US" dirty="0" smtClean="0"/>
              <a:t>headlights</a:t>
            </a:r>
            <a:r>
              <a:rPr lang="en-US" dirty="0" smtClean="0"/>
              <a:t>, aux lights, marker </a:t>
            </a:r>
            <a:r>
              <a:rPr lang="en-US" dirty="0" smtClean="0"/>
              <a:t>lights</a:t>
            </a:r>
            <a:endParaRPr lang="en-US" dirty="0" smtClean="0"/>
          </a:p>
          <a:p>
            <a:pPr marL="346075" lvl="1" indent="-171450"/>
            <a:r>
              <a:rPr lang="en-US" dirty="0" smtClean="0"/>
              <a:t>Electrical systems – current collectors, circuit protection, insulations, treatment of high voltage, conductors, motors/generators, energy storage, power dissipation, EMI/EMC, etc.</a:t>
            </a:r>
          </a:p>
          <a:p>
            <a:pPr marL="109538"/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Trainset Electronics</a:t>
            </a:r>
          </a:p>
          <a:p>
            <a:pPr marL="109538"/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Compliance testing and start-up procedures</a:t>
            </a:r>
          </a:p>
          <a:p>
            <a:pPr marL="109538"/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Inspection </a:t>
            </a: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Testing Maintenance</a:t>
            </a:r>
          </a:p>
          <a:p>
            <a:pPr marL="109538"/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Safe Operating </a:t>
            </a: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Plan</a:t>
            </a:r>
            <a:endParaRPr lang="en-US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D9BDD-4436-4100-BE57-DEFFC82A63FB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6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28600" y="2895600"/>
            <a:ext cx="86106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6553200" y="1600200"/>
            <a:ext cx="2286000" cy="1219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NPRM 1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6553200" y="2971800"/>
            <a:ext cx="2286000" cy="3048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NPRM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467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>Current resources and working documents – NPRM 1</a:t>
            </a:r>
            <a:endParaRPr lang="en-US" b="1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purposes only. Not the official position of FRA/USDOT.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81BA-8284-4870-B1F8-14FEF8FAEF08}" type="slidenum">
              <a:rPr lang="en-US" smtClean="0"/>
              <a:t>7</a:t>
            </a:fld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F432-E700-4F5E-9E0A-48C7C27C46F7}" type="datetime1">
              <a:rPr lang="en-US" smtClean="0"/>
              <a:t>8/31/2016</a:t>
            </a:fld>
            <a:endParaRPr lang="en-US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674" y="1394928"/>
            <a:ext cx="3733800" cy="193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6400800" y="3325802"/>
            <a:ext cx="2627093" cy="2841446"/>
            <a:chOff x="5729773" y="1371600"/>
            <a:chExt cx="2998965" cy="3347848"/>
          </a:xfrm>
        </p:grpSpPr>
        <p:pic>
          <p:nvPicPr>
            <p:cNvPr id="10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15"/>
            <a:stretch/>
          </p:blipFill>
          <p:spPr bwMode="auto">
            <a:xfrm>
              <a:off x="5729773" y="1371600"/>
              <a:ext cx="2998965" cy="33478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7315200" y="1371600"/>
              <a:ext cx="13944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900" dirty="0" smtClean="0"/>
                <a:t>Courtesy of Oran Safety Glass</a:t>
              </a:r>
              <a:endParaRPr lang="en-US" sz="900" dirty="0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152400" y="1418602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Draft ruletext provided in:</a:t>
            </a:r>
          </a:p>
          <a:p>
            <a:r>
              <a:rPr lang="en-US" sz="16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“ETF_001-04 – Proposed Ruletext for NPRM 1” </a:t>
            </a:r>
          </a:p>
        </p:txBody>
      </p:sp>
      <p:pic>
        <p:nvPicPr>
          <p:cNvPr id="13" name="Picture 12" descr="ETF_001-04 -- Proposed Ruletext for NPRM 1.docx [Read-Only] [Compatibility Mode] - Microsoft Word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3" t="11375" r="52427" b="8608"/>
          <a:stretch/>
        </p:blipFill>
        <p:spPr>
          <a:xfrm>
            <a:off x="1017603" y="2057400"/>
            <a:ext cx="2841594" cy="41198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367" y="3292511"/>
            <a:ext cx="2581498" cy="136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Velaro_Geislingen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642" y="4575546"/>
            <a:ext cx="2819932" cy="1002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514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>Current resources and working documents – NPRM 2</a:t>
            </a:r>
            <a:endParaRPr lang="en-US" b="1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purposes only. Not the official position of FRA/USDOT.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81BA-8284-4870-B1F8-14FEF8FAEF08}" type="slidenum">
              <a:rPr lang="en-US" smtClean="0"/>
              <a:t>8</a:t>
            </a:fld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F432-E700-4F5E-9E0A-48C7C27C46F7}" type="datetime1">
              <a:rPr lang="en-US" smtClean="0"/>
              <a:t>8/31/2016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670948"/>
              </p:ext>
            </p:extLst>
          </p:nvPr>
        </p:nvGraphicFramePr>
        <p:xfrm>
          <a:off x="152400" y="1371600"/>
          <a:ext cx="8763000" cy="463001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19200"/>
                <a:gridCol w="5029200"/>
                <a:gridCol w="2514600"/>
              </a:tblGrid>
              <a:tr h="35615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Status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Topic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ETF Document #</a:t>
                      </a:r>
                      <a:endParaRPr lang="en-US" sz="1400" dirty="0"/>
                    </a:p>
                  </a:txBody>
                  <a:tcPr/>
                </a:tc>
              </a:tr>
              <a:tr h="356155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B050"/>
                          </a:solidFill>
                        </a:rPr>
                        <a:t>Previously Approved Proposals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B050"/>
                          </a:solidFill>
                        </a:rPr>
                        <a:t>Safety Appliances</a:t>
                      </a:r>
                      <a:endParaRPr lang="en-US" sz="1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B050"/>
                          </a:solidFill>
                        </a:rPr>
                        <a:t>ETF_070-02 -- Proposed Ruletext for NPRM 2</a:t>
                      </a:r>
                      <a:endParaRPr lang="en-US" sz="1400" dirty="0">
                        <a:solidFill>
                          <a:srgbClr val="00B050"/>
                        </a:solidFill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1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B050"/>
                          </a:solidFill>
                        </a:rPr>
                        <a:t>Electrical</a:t>
                      </a:r>
                      <a:r>
                        <a:rPr lang="en-US" sz="1400" baseline="0" dirty="0" smtClean="0">
                          <a:solidFill>
                            <a:srgbClr val="00B050"/>
                          </a:solidFill>
                        </a:rPr>
                        <a:t> Systems</a:t>
                      </a:r>
                      <a:endParaRPr lang="en-US" sz="1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</a:tr>
              <a:tr h="3561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B050"/>
                          </a:solidFill>
                        </a:rPr>
                        <a:t>Cab Equipment </a:t>
                      </a:r>
                      <a:r>
                        <a:rPr lang="en-US" sz="1200" dirty="0" smtClean="0">
                          <a:solidFill>
                            <a:srgbClr val="00B050"/>
                          </a:solidFill>
                        </a:rPr>
                        <a:t>(event recorder,</a:t>
                      </a:r>
                      <a:r>
                        <a:rPr lang="en-US" sz="1200" baseline="0" dirty="0" smtClean="0">
                          <a:solidFill>
                            <a:srgbClr val="00B050"/>
                          </a:solidFill>
                        </a:rPr>
                        <a:t> alerters)</a:t>
                      </a:r>
                      <a:endParaRPr lang="en-US" sz="12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</a:tr>
              <a:tr h="3561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B050"/>
                          </a:solidFill>
                        </a:rPr>
                        <a:t>Cab Conditions </a:t>
                      </a:r>
                      <a:r>
                        <a:rPr lang="en-US" sz="1200" dirty="0" smtClean="0">
                          <a:solidFill>
                            <a:srgbClr val="00B050"/>
                          </a:solidFill>
                        </a:rPr>
                        <a:t>(except noise)</a:t>
                      </a:r>
                      <a:endParaRPr lang="en-US" sz="12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</a:tr>
              <a:tr h="3561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B050"/>
                          </a:solidFill>
                        </a:rPr>
                        <a:t>Exterior</a:t>
                      </a:r>
                      <a:r>
                        <a:rPr lang="en-US" sz="1400" baseline="0" dirty="0" smtClean="0">
                          <a:solidFill>
                            <a:srgbClr val="00B050"/>
                          </a:solidFill>
                        </a:rPr>
                        <a:t> Appurtenances </a:t>
                      </a:r>
                      <a:r>
                        <a:rPr lang="en-US" sz="1200" baseline="0" dirty="0" smtClean="0">
                          <a:solidFill>
                            <a:srgbClr val="00B050"/>
                          </a:solidFill>
                        </a:rPr>
                        <a:t>(headlights, aux/marker lights)</a:t>
                      </a:r>
                      <a:endParaRPr lang="en-US" sz="1200" dirty="0" smtClean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</a:tr>
              <a:tr h="3561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00B050"/>
                          </a:solidFill>
                        </a:rPr>
                        <a:t>Inspection Testing &amp; Maintenance (ITM)</a:t>
                      </a:r>
                      <a:endParaRPr lang="en-US" sz="14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</a:tr>
              <a:tr h="356155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Recently Approved Proposals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Cab</a:t>
                      </a:r>
                      <a:r>
                        <a:rPr lang="en-US" sz="14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Conditions (</a:t>
                      </a:r>
                      <a:r>
                        <a:rPr lang="en-US" sz="14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Noise)</a:t>
                      </a:r>
                      <a:endParaRPr lang="en-US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ETF_069-01</a:t>
                      </a:r>
                      <a:endParaRPr lang="en-US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561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Electronic Hardware/Software</a:t>
                      </a:r>
                      <a:r>
                        <a:rPr lang="en-US" sz="14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Safety</a:t>
                      </a:r>
                      <a:endParaRPr lang="en-US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ETF-060-03</a:t>
                      </a:r>
                      <a:endParaRPr lang="en-US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561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Cab Equipment </a:t>
                      </a:r>
                      <a:r>
                        <a:rPr lang="en-US" sz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(speed indicator)</a:t>
                      </a:r>
                      <a:endParaRPr lang="en-US" sz="1200" i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ETF_068-01</a:t>
                      </a:r>
                      <a:endParaRPr lang="en-US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561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Tier III Inspection Records and Recordkeeping</a:t>
                      </a:r>
                      <a:r>
                        <a:rPr lang="en-US" sz="14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sz="12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(Blue Card, etc.)</a:t>
                      </a:r>
                      <a:endParaRPr lang="en-US" sz="1200" i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ETF_061-01</a:t>
                      </a:r>
                      <a:endParaRPr lang="en-US" sz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15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Pending Proposals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Trucks and Suspension Systems</a:t>
                      </a:r>
                      <a:endParaRPr lang="en-US" sz="1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53975" indent="0" algn="ctr" fontAlgn="ctr"/>
                      <a:r>
                        <a:rPr lang="en-US" sz="140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ETF-229+ITM_011-04</a:t>
                      </a:r>
                      <a:endParaRPr lang="en-US" sz="12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561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Tier</a:t>
                      </a:r>
                      <a:r>
                        <a:rPr lang="en-US" sz="14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 III Safe Operation Plan</a:t>
                      </a:r>
                      <a:endParaRPr lang="en-US" sz="1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3975" indent="0" algn="ctr" fontAlgn="ctr">
                        <a:tabLst>
                          <a:tab pos="53975" algn="l"/>
                        </a:tabLst>
                      </a:pPr>
                      <a:r>
                        <a:rPr lang="en-US" sz="140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ETF_040-04</a:t>
                      </a:r>
                      <a:endParaRPr lang="en-US" sz="12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895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 Tier III Contacts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D9BDD-4436-4100-BE57-DEFFC82A63FB}" type="datetime1">
              <a:rPr lang="en-US" smtClean="0"/>
              <a:t>8/31/2016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discussion only. Not the official position of FRA or USDOT.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8A97E-08BC-4290-9166-749F24E3B72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TextBox 5"/>
          <p:cNvSpPr>
            <a:spLocks noChangeArrowheads="1"/>
          </p:cNvSpPr>
          <p:nvPr/>
        </p:nvSpPr>
        <p:spPr bwMode="auto">
          <a:xfrm>
            <a:off x="381000" y="1600200"/>
            <a:ext cx="4095750" cy="4247317"/>
          </a:xfrm>
          <a:prstGeom prst="rect">
            <a:avLst/>
          </a:prstGeom>
          <a:solidFill>
            <a:srgbClr val="F8F8F8"/>
          </a:solidFill>
          <a:ln w="19050" cap="flat" cmpd="sng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b="1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Technical Questions</a:t>
            </a:r>
            <a:r>
              <a:rPr lang="en-US" altLang="en-US" b="1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:</a:t>
            </a:r>
          </a:p>
          <a:p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Devin Rouse</a:t>
            </a:r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Chair – Engineering Task Force</a:t>
            </a:r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Federal Railroad Administration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(202) </a:t>
            </a:r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493-6185</a:t>
            </a:r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  <a:hlinkClick r:id="rId2"/>
              </a:rPr>
              <a:t>devin.rouse@dot.gov</a:t>
            </a:r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  </a:t>
            </a:r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i="1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or</a:t>
            </a:r>
            <a:endParaRPr lang="en-US" altLang="en-US" i="1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Fred Mottley</a:t>
            </a:r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Program Manager - HSR</a:t>
            </a:r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Federal Railroad Administration</a:t>
            </a: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(617) 494-3160</a:t>
            </a: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  <a:hlinkClick r:id="rId3"/>
              </a:rPr>
              <a:t>Fred.Mottley@dot.gov</a:t>
            </a:r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 </a:t>
            </a:r>
            <a:endParaRPr lang="en-US" altLang="en-US" dirty="0"/>
          </a:p>
        </p:txBody>
      </p:sp>
      <p:sp>
        <p:nvSpPr>
          <p:cNvPr id="8" name="TextBox 5"/>
          <p:cNvSpPr>
            <a:spLocks noChangeArrowheads="1"/>
          </p:cNvSpPr>
          <p:nvPr/>
        </p:nvSpPr>
        <p:spPr bwMode="auto">
          <a:xfrm>
            <a:off x="4777974" y="1600200"/>
            <a:ext cx="4095750" cy="2031325"/>
          </a:xfrm>
          <a:prstGeom prst="rect">
            <a:avLst/>
          </a:prstGeom>
          <a:solidFill>
            <a:srgbClr val="F8F8F8"/>
          </a:solidFill>
          <a:ln w="19050" cap="flat" cmpd="sng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b="1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Legal Questions:</a:t>
            </a:r>
            <a:endParaRPr lang="en-US" altLang="en-US" b="1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Michael Hunter</a:t>
            </a:r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Trial Attorney</a:t>
            </a: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Federal </a:t>
            </a:r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Railroad Administration</a:t>
            </a: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(202) 493-0368</a:t>
            </a:r>
          </a:p>
          <a:p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  <a:hlinkClick r:id="rId4"/>
              </a:rPr>
              <a:t>michael.hunter@dot.gov</a:t>
            </a:r>
            <a:r>
              <a:rPr lang="en-US" altLang="en-US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 </a:t>
            </a:r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10100" y="5329535"/>
            <a:ext cx="2209800" cy="461665"/>
          </a:xfrm>
          <a:prstGeom prst="rect">
            <a:avLst/>
          </a:prstGeom>
          <a:solidFill>
            <a:schemeClr val="bg1">
              <a:alpha val="67000"/>
            </a:schemeClr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6"/>
                </a:solidFill>
              </a:rPr>
              <a:t>Questions?</a:t>
            </a:r>
            <a:endParaRPr lang="en-US" sz="24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286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Urban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Urban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Flow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0</TotalTime>
  <Words>686</Words>
  <Application>Microsoft Office PowerPoint</Application>
  <PresentationFormat>On-screen Show (4:3)</PresentationFormat>
  <Paragraphs>131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Urban</vt:lpstr>
      <vt:lpstr>1_Urban</vt:lpstr>
      <vt:lpstr>Flow</vt:lpstr>
      <vt:lpstr>Tier III Passenger Equipment</vt:lpstr>
      <vt:lpstr>This presentation will provide insight into the developing regulations for Tier III HSR trainsets</vt:lpstr>
      <vt:lpstr>What is “Tier III?”</vt:lpstr>
      <vt:lpstr>Tier III regulatory approach</vt:lpstr>
      <vt:lpstr>Tier III regulatory approach</vt:lpstr>
      <vt:lpstr>Regulations that make up Tier III requirements</vt:lpstr>
      <vt:lpstr>Current resources and working documents – NPRM 1</vt:lpstr>
      <vt:lpstr>Current resources and working documents – NPRM 2</vt:lpstr>
      <vt:lpstr>FRA Tier III Contacts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2015-03-31T22:29:22Z</dcterms:created>
  <dcterms:modified xsi:type="dcterms:W3CDTF">2016-09-01T04:11:11Z</dcterms:modified>
</cp:coreProperties>
</file>