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69" r:id="rId2"/>
    <p:sldMasterId id="2147483770" r:id="rId3"/>
  </p:sldMasterIdLst>
  <p:notesMasterIdLst>
    <p:notesMasterId r:id="rId14"/>
  </p:notesMasterIdLst>
  <p:sldIdLst>
    <p:sldId id="271" r:id="rId4"/>
    <p:sldId id="273" r:id="rId5"/>
    <p:sldId id="304" r:id="rId6"/>
    <p:sldId id="286" r:id="rId7"/>
    <p:sldId id="305" r:id="rId8"/>
    <p:sldId id="290" r:id="rId9"/>
    <p:sldId id="307" r:id="rId10"/>
    <p:sldId id="309" r:id="rId11"/>
    <p:sldId id="308" r:id="rId12"/>
    <p:sldId id="278" r:id="rId13"/>
  </p:sldIdLst>
  <p:sldSz cx="9144000" cy="6858000" type="screen4x3"/>
  <p:notesSz cx="7010400" cy="92964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860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4295" cy="7429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Header Placeholder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 dirty="0"/>
          </a:p>
        </p:txBody>
      </p:sp>
      <p:sp>
        <p:nvSpPr>
          <p:cNvPr id="5123" name="Date Placeholder 2"/>
          <p:cNvSpPr>
            <a:spLocks noGrp="1" noChangeArrowheads="1"/>
          </p:cNvSpPr>
          <p:nvPr>
            <p:ph type="dt" idx="1"/>
          </p:nvPr>
        </p:nvSpPr>
        <p:spPr bwMode="auto">
          <a:xfrm>
            <a:off x="3968750" y="0"/>
            <a:ext cx="30400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2D1E62A0-C314-4303-9696-73E2EFCBCB91}" type="datetime1">
              <a:rPr lang="en-US" altLang="en-US"/>
              <a:pPr/>
              <a:t>8/31/2016</a:t>
            </a:fld>
            <a:endParaRPr lang="en-US" altLang="en-US" sz="1200" dirty="0"/>
          </a:p>
        </p:txBody>
      </p:sp>
      <p:sp>
        <p:nvSpPr>
          <p:cNvPr id="5124" name="Slide Image Placeholder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68400" y="696913"/>
            <a:ext cx="4673600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5125" name="Notes Placeholder 4"/>
          <p:cNvSpPr>
            <a:spLocks noGrp="1" noRot="1" noChangeAspect="1" noChangeArrowheads="1"/>
          </p:cNvSpPr>
          <p:nvPr/>
        </p:nvSpPr>
        <p:spPr bwMode="auto">
          <a:xfrm>
            <a:off x="700088" y="4414838"/>
            <a:ext cx="5608637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altLang="zh-CN" dirty="0"/>
              <a:t>Click to edit Master text styles</a:t>
            </a:r>
          </a:p>
          <a:p>
            <a:r>
              <a:rPr lang="en-US" altLang="zh-CN" dirty="0"/>
              <a:t>Second level</a:t>
            </a:r>
          </a:p>
          <a:p>
            <a:r>
              <a:rPr lang="en-US" altLang="zh-CN" dirty="0"/>
              <a:t>Third level</a:t>
            </a:r>
          </a:p>
          <a:p>
            <a:r>
              <a:rPr lang="en-US" altLang="zh-CN" dirty="0"/>
              <a:t>Fourth level</a:t>
            </a:r>
          </a:p>
          <a:p>
            <a:r>
              <a:rPr lang="en-US" altLang="zh-CN" dirty="0"/>
              <a:t>Fifth level</a:t>
            </a:r>
          </a:p>
        </p:txBody>
      </p:sp>
      <p:sp>
        <p:nvSpPr>
          <p:cNvPr id="5126" name="Footer Placeholder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6888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 dirty="0"/>
          </a:p>
        </p:txBody>
      </p:sp>
      <p:sp>
        <p:nvSpPr>
          <p:cNvPr id="5127" name="Slide Number Placeholder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8750" y="8829675"/>
            <a:ext cx="3040063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C17F4846-835F-44E3-AFC4-F07F0ECEA2EB}" type="slidenum">
              <a:rPr lang="en-US" altLang="en-US"/>
              <a:pPr/>
              <a:t>‹#›</a:t>
            </a:fld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26678468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6297613" y="5205413"/>
            <a:ext cx="409575" cy="307975"/>
          </a:xfrm>
          <a:ln/>
        </p:spPr>
      </p:sp>
      <p:sp>
        <p:nvSpPr>
          <p:cNvPr id="9219" name="Notes Placeholder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290513" y="1598613"/>
            <a:ext cx="527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(possibly include a Map – talk to Tom Bouve);</a:t>
            </a:r>
            <a:br>
              <a:rPr lang="en-US" altLang="en-US" dirty="0"/>
            </a:br>
            <a:endParaRPr lang="en-US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37E66F-9F06-470E-968A-AA1792337E28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062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AE725-3DC2-46EB-A428-CB4BDC8CAE10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853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9F8F3-1367-4C2D-843D-C17689B17AF1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045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775" y="1600200"/>
            <a:ext cx="4000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5675" y="1600200"/>
            <a:ext cx="4000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6FAF1-1578-44FA-BCBE-01263BB57F82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56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FC299-086A-4719-B6CA-1AA01BAB3CCE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348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3458C2-4798-450E-9B98-2EDA5208A549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976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4C365-2162-461E-86AF-03E8CF628D47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62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860DA-C93E-4E72-B454-D41D9B0B1EAB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321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4E9F4-E6BB-4602-A35D-B623CC4CF15F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835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AA167B-BBED-48D0-AD5E-9B93AF39B552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189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2750" y="34925"/>
            <a:ext cx="2165350" cy="60912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" y="34925"/>
            <a:ext cx="6343650" cy="60912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9822F-5E7F-4A06-93ED-DDFBE08C095E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213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34925"/>
            <a:ext cx="8661400" cy="11842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239000" y="6261100"/>
            <a:ext cx="990600" cy="365125"/>
          </a:xfrm>
        </p:spPr>
        <p:txBody>
          <a:bodyPr/>
          <a:lstStyle>
            <a:lvl1pPr>
              <a:defRPr/>
            </a:lvl1pPr>
          </a:lstStyle>
          <a:p>
            <a:fld id="{BF98B030-4914-4E5E-A37D-849BB425B36A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070100" y="6248400"/>
            <a:ext cx="4648200" cy="365125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96300" y="6311900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B877FDEC-A401-4E5D-99B1-843F95B51802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168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EE221F-9546-4E1D-88F4-E3EC076DDBEE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498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C4ABD-3F25-4C1E-ACC3-E7DFCFCEB292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111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9152A-CE70-43D1-90C0-87696CAA9CA2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9874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775" y="1600200"/>
            <a:ext cx="4000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5675" y="1600200"/>
            <a:ext cx="4000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AACF2-7AC2-4F58-80D7-A8DB1157427E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374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CFE25-B6C2-4AC6-BC91-90007DC25269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0981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44866-AE21-4CB3-8796-7D18BD56F4FD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4705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DD0D0-C758-4E41-9410-DA361A556A38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5403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933F6-358C-442A-91BD-75381FE03EBE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1623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52DE7-8E85-47CE-AF84-865034460F5D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883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C3F74-4B28-4A32-A7DD-B9304D885BFB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2611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2750" y="34925"/>
            <a:ext cx="2165350" cy="60912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" y="34925"/>
            <a:ext cx="6343650" cy="60912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33739-E702-48AD-9D3D-D162137F2875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42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D9425-FC44-4C76-824B-FFEDC4311EFA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5230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18DCEB-160C-4DDB-980D-87FCDEE2D48E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591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2D4E2-E42D-4C24-AF52-2DC31C34F388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3972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775" y="1600200"/>
            <a:ext cx="4000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5675" y="1600200"/>
            <a:ext cx="4000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AB6C0-27CC-44C1-B920-BEA8A77599BF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3851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61DC3-E991-417C-B720-7753AE63DA18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0934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E597B4-4EA3-4CAD-B0F3-A26DCDC53BF6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9523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CF482-2863-4EC3-9CA3-9A85BE34425F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653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D4B6-30CE-4098-B4EB-42270EDA75B8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4822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560E9-6C86-4B00-8F61-A55FBB0E959C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3549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4B58E-D054-4880-9FC3-BD537682D441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57561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2750" y="34925"/>
            <a:ext cx="2165350" cy="60912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" y="34925"/>
            <a:ext cx="6343650" cy="60912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D8A5B-EF68-4D14-8147-6BE92EDD812A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967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66700" y="34925"/>
            <a:ext cx="86614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>
                <a:sym typeface="Arial" pitchFamily="34" charset="0"/>
              </a:rPr>
              <a:t>Click to edit Master title style</a:t>
            </a:r>
          </a:p>
        </p:txBody>
      </p:sp>
      <p:sp>
        <p:nvSpPr>
          <p:cNvPr id="1027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 altLang="zh-CN" smtClean="0">
                <a:sym typeface="Arial" pitchFamily="34" charset="0"/>
              </a:rPr>
              <a:t>Second level</a:t>
            </a:r>
          </a:p>
          <a:p>
            <a:pPr lvl="2"/>
            <a:r>
              <a:rPr lang="en-US" altLang="zh-CN" smtClean="0">
                <a:sym typeface="Arial" pitchFamily="34" charset="0"/>
              </a:rPr>
              <a:t>Third level</a:t>
            </a:r>
          </a:p>
          <a:p>
            <a:pPr lvl="3"/>
            <a:r>
              <a:rPr lang="en-US" altLang="zh-CN" smtClean="0">
                <a:sym typeface="Arial" pitchFamily="34" charset="0"/>
              </a:rPr>
              <a:t>Fourth level</a:t>
            </a:r>
          </a:p>
          <a:p>
            <a:pPr lvl="4"/>
            <a:r>
              <a:rPr lang="en-US" altLang="zh-CN" smtClean="0">
                <a:sym typeface="Arial" pitchFamily="34" charset="0"/>
              </a:rPr>
              <a:t>Fifth level</a:t>
            </a:r>
          </a:p>
        </p:txBody>
      </p:sp>
      <p:sp>
        <p:nvSpPr>
          <p:cNvPr id="1028" name="Date Placeholder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9000" y="6261100"/>
            <a:ext cx="990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fld id="{AAC05C34-C77A-4A2C-8471-9CBA502E5F58}" type="datetime1">
              <a:rPr lang="en-US" altLang="en-US"/>
              <a:pPr/>
              <a:t>8/31/2016</a:t>
            </a:fld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1029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70100" y="6248400"/>
            <a:ext cx="4648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1279525"/>
            <a:ext cx="533400" cy="2286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590550" y="1279525"/>
            <a:ext cx="8553450" cy="228600"/>
          </a:xfrm>
          <a:prstGeom prst="rect">
            <a:avLst/>
          </a:prstGeom>
          <a:solidFill>
            <a:srgbClr val="0053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1033" name="Slide Number Placeholder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96300" y="6311900"/>
            <a:ext cx="533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fld id="{52178CF5-3E23-4CA3-9F5E-16CC6110B416}" type="slidenum">
              <a:rPr lang="en-US" altLang="en-US"/>
              <a:pPr/>
              <a:t>‹#›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  <p:grpSp>
        <p:nvGrpSpPr>
          <p:cNvPr id="1034" name="Group 3"/>
          <p:cNvGrpSpPr>
            <a:grpSpLocks noChangeAspect="1"/>
          </p:cNvGrpSpPr>
          <p:nvPr/>
        </p:nvGrpSpPr>
        <p:grpSpPr bwMode="auto">
          <a:xfrm>
            <a:off x="-7938" y="6346825"/>
            <a:ext cx="2738438" cy="390525"/>
            <a:chOff x="0" y="0"/>
            <a:chExt cx="5494530" cy="783682"/>
          </a:xfrm>
        </p:grpSpPr>
        <p:pic>
          <p:nvPicPr>
            <p:cNvPr id="1035" name="Picture 10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74" t="30492"/>
            <a:stretch>
              <a:fillRect/>
            </a:stretch>
          </p:blipFill>
          <p:spPr bwMode="auto">
            <a:xfrm>
              <a:off x="870674" y="0"/>
              <a:ext cx="4623856" cy="78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6" name="Picture 2" descr="C:\Users\John.Manutes\Documents\_Projects\_Powerpoint template\DOT PNG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21694"/>
              <a:ext cx="931862" cy="661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817" r:id="rId12"/>
  </p:sldLayoutIdLst>
  <p:hf sldNum="0" hdr="0" ftr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+mj-lt"/>
          <a:ea typeface="+mj-ea"/>
          <a:cs typeface="+mj-cs"/>
          <a:sym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9pPr>
    </p:titleStyle>
    <p:bodyStyle>
      <a:lvl1pPr marL="320675" indent="-320675" algn="l" defTabSz="0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639763" indent="-273050" algn="l" defTabSz="0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2pPr>
      <a:lvl3pPr marL="914400" indent="-228600" algn="l" defTabSz="0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3pPr>
      <a:lvl4pPr marL="1371600" indent="-228600" algn="l" defTabSz="0" rtl="0" fontAlgn="base">
        <a:spcBef>
          <a:spcPts val="400"/>
        </a:spcBef>
        <a:spcAft>
          <a:spcPct val="0"/>
        </a:spcAft>
        <a:buClr>
          <a:srgbClr val="000099"/>
        </a:buClr>
        <a:buSzPct val="7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4pPr>
      <a:lvl5pPr marL="18288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5pPr>
      <a:lvl6pPr marL="22860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6pPr>
      <a:lvl7pPr marL="27432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7pPr>
      <a:lvl8pPr marL="32004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8pPr>
      <a:lvl9pPr marL="36576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2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66700" y="34925"/>
            <a:ext cx="86614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>
                <a:sym typeface="Arial" pitchFamily="34" charset="0"/>
              </a:rPr>
              <a:t>Click to edit Master title style</a:t>
            </a:r>
          </a:p>
        </p:txBody>
      </p:sp>
      <p:sp>
        <p:nvSpPr>
          <p:cNvPr id="2051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 altLang="zh-CN" smtClean="0">
                <a:sym typeface="Arial" pitchFamily="34" charset="0"/>
              </a:rPr>
              <a:t>Second level</a:t>
            </a:r>
          </a:p>
          <a:p>
            <a:pPr lvl="2"/>
            <a:r>
              <a:rPr lang="en-US" altLang="zh-CN" smtClean="0">
                <a:sym typeface="Arial" pitchFamily="34" charset="0"/>
              </a:rPr>
              <a:t>Third level</a:t>
            </a:r>
          </a:p>
          <a:p>
            <a:pPr lvl="3"/>
            <a:r>
              <a:rPr lang="en-US" altLang="zh-CN" smtClean="0">
                <a:sym typeface="Arial" pitchFamily="34" charset="0"/>
              </a:rPr>
              <a:t>Fourth level</a:t>
            </a:r>
          </a:p>
          <a:p>
            <a:pPr lvl="4"/>
            <a:r>
              <a:rPr lang="en-US" altLang="zh-CN" smtClean="0">
                <a:sym typeface="Arial" pitchFamily="34" charset="0"/>
              </a:rPr>
              <a:t>Fifth level</a:t>
            </a:r>
          </a:p>
        </p:txBody>
      </p:sp>
      <p:sp>
        <p:nvSpPr>
          <p:cNvPr id="2052" name="Date Placeholder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9000" y="6261100"/>
            <a:ext cx="990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fld id="{EC4953A5-615A-4DD7-AB92-479E11A58FFD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2053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70100" y="6248400"/>
            <a:ext cx="4648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279525"/>
            <a:ext cx="533400" cy="2286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90550" y="1279525"/>
            <a:ext cx="8553450" cy="228600"/>
          </a:xfrm>
          <a:prstGeom prst="rect">
            <a:avLst/>
          </a:prstGeom>
          <a:solidFill>
            <a:srgbClr val="0053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2057" name="Slide Number Placeholder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96300" y="6311900"/>
            <a:ext cx="533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fld id="{401F3733-9365-443B-9E02-E961C2366A05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  <p:grpSp>
        <p:nvGrpSpPr>
          <p:cNvPr id="2058" name="Group 3"/>
          <p:cNvGrpSpPr>
            <a:grpSpLocks noChangeAspect="1"/>
          </p:cNvGrpSpPr>
          <p:nvPr/>
        </p:nvGrpSpPr>
        <p:grpSpPr bwMode="auto">
          <a:xfrm>
            <a:off x="-11113" y="6346825"/>
            <a:ext cx="2741613" cy="390525"/>
            <a:chOff x="0" y="0"/>
            <a:chExt cx="5494530" cy="783682"/>
          </a:xfrm>
        </p:grpSpPr>
        <p:pic>
          <p:nvPicPr>
            <p:cNvPr id="2059" name="Picture 10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74" t="30492"/>
            <a:stretch>
              <a:fillRect/>
            </a:stretch>
          </p:blipFill>
          <p:spPr bwMode="auto">
            <a:xfrm>
              <a:off x="870674" y="0"/>
              <a:ext cx="4623856" cy="78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0" name="Picture 2" descr="C:\Users\John.Manutes\Documents\_Projects\_Powerpoint template\DOT PNG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21694"/>
              <a:ext cx="931862" cy="661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sldNum="0" hdr="0" ftr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+mj-lt"/>
          <a:ea typeface="+mj-ea"/>
          <a:cs typeface="+mj-cs"/>
          <a:sym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9pPr>
    </p:titleStyle>
    <p:bodyStyle>
      <a:lvl1pPr marL="320675" indent="-320675" algn="l" defTabSz="0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639763" indent="-273050" algn="l" defTabSz="0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2pPr>
      <a:lvl3pPr marL="914400" indent="-228600" algn="l" defTabSz="0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3pPr>
      <a:lvl4pPr marL="1371600" indent="-228600" algn="l" defTabSz="0" rtl="0" fontAlgn="base">
        <a:spcBef>
          <a:spcPts val="400"/>
        </a:spcBef>
        <a:spcAft>
          <a:spcPct val="0"/>
        </a:spcAft>
        <a:buClr>
          <a:srgbClr val="000099"/>
        </a:buClr>
        <a:buSzPct val="7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4pPr>
      <a:lvl5pPr marL="18288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5pPr>
      <a:lvl6pPr marL="22860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6pPr>
      <a:lvl7pPr marL="27432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7pPr>
      <a:lvl8pPr marL="32004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8pPr>
      <a:lvl9pPr marL="36576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2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66700" y="34925"/>
            <a:ext cx="86614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>
                <a:sym typeface="Arial" pitchFamily="34" charset="0"/>
              </a:rPr>
              <a:t>Click to edit Master title style</a:t>
            </a:r>
          </a:p>
        </p:txBody>
      </p:sp>
      <p:sp>
        <p:nvSpPr>
          <p:cNvPr id="3075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 altLang="zh-CN" smtClean="0">
                <a:sym typeface="Arial" pitchFamily="34" charset="0"/>
              </a:rPr>
              <a:t>Second level</a:t>
            </a:r>
          </a:p>
          <a:p>
            <a:pPr lvl="2"/>
            <a:r>
              <a:rPr lang="en-US" altLang="zh-CN" smtClean="0">
                <a:sym typeface="Arial" pitchFamily="34" charset="0"/>
              </a:rPr>
              <a:t>Third level</a:t>
            </a:r>
          </a:p>
          <a:p>
            <a:pPr lvl="3"/>
            <a:r>
              <a:rPr lang="en-US" altLang="zh-CN" smtClean="0">
                <a:sym typeface="Arial" pitchFamily="34" charset="0"/>
              </a:rPr>
              <a:t>Fourth level</a:t>
            </a:r>
          </a:p>
          <a:p>
            <a:pPr lvl="4"/>
            <a:r>
              <a:rPr lang="en-US" altLang="zh-CN" smtClean="0">
                <a:sym typeface="Arial" pitchFamily="34" charset="0"/>
              </a:rPr>
              <a:t>Fifth level</a:t>
            </a:r>
          </a:p>
        </p:txBody>
      </p:sp>
      <p:sp>
        <p:nvSpPr>
          <p:cNvPr id="3076" name="Date Placeholder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9000" y="6261100"/>
            <a:ext cx="990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fld id="{15ED3C80-61BF-4AAD-8E0E-C9EB0C4F0644}" type="datetime1">
              <a:rPr lang="en-US" altLang="en-US"/>
              <a:pPr/>
              <a:t>8/31/2016</a:t>
            </a:fld>
            <a:endParaRPr lang="en-US" altLang="en-US" sz="1800" dirty="0">
              <a:solidFill>
                <a:srgbClr val="7A7A7A"/>
              </a:solidFill>
            </a:endParaRPr>
          </a:p>
        </p:txBody>
      </p:sp>
      <p:sp>
        <p:nvSpPr>
          <p:cNvPr id="3077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70100" y="6248400"/>
            <a:ext cx="4648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1279525"/>
            <a:ext cx="533400" cy="2286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590550" y="1279525"/>
            <a:ext cx="8553450" cy="228600"/>
          </a:xfrm>
          <a:prstGeom prst="rect">
            <a:avLst/>
          </a:prstGeom>
          <a:solidFill>
            <a:srgbClr val="0053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3081" name="Slide Number Placeholder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96300" y="6311900"/>
            <a:ext cx="533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chemeClr val="accent1"/>
                </a:solidFill>
                <a:sym typeface="Arial" pitchFamily="34" charset="0"/>
              </a:defRPr>
            </a:lvl1pPr>
          </a:lstStyle>
          <a:p>
            <a:fld id="{2B726FA4-1363-441D-928B-793ADF8BB9A6}" type="slidenum">
              <a:rPr lang="en-US" altLang="en-US"/>
              <a:pPr/>
              <a:t>‹#›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  <p:grpSp>
        <p:nvGrpSpPr>
          <p:cNvPr id="3082" name="Group 3"/>
          <p:cNvGrpSpPr>
            <a:grpSpLocks noChangeAspect="1"/>
          </p:cNvGrpSpPr>
          <p:nvPr/>
        </p:nvGrpSpPr>
        <p:grpSpPr bwMode="auto">
          <a:xfrm>
            <a:off x="-12700" y="6346825"/>
            <a:ext cx="2743200" cy="390525"/>
            <a:chOff x="0" y="0"/>
            <a:chExt cx="5494530" cy="783682"/>
          </a:xfrm>
        </p:grpSpPr>
        <p:pic>
          <p:nvPicPr>
            <p:cNvPr id="3083" name="Picture 10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74" t="30492"/>
            <a:stretch>
              <a:fillRect/>
            </a:stretch>
          </p:blipFill>
          <p:spPr bwMode="auto">
            <a:xfrm>
              <a:off x="870674" y="0"/>
              <a:ext cx="4623856" cy="78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4" name="Picture 2" descr="C:\Users\John.Manutes\Documents\_Projects\_Powerpoint template\DOT PNG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21694"/>
              <a:ext cx="931862" cy="661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hf sldNum="0" hdr="0" ftr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+mj-lt"/>
          <a:ea typeface="+mj-ea"/>
          <a:cs typeface="+mj-cs"/>
          <a:sym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000072"/>
          </a:solidFill>
          <a:latin typeface="Arial" pitchFamily="34" charset="0"/>
          <a:ea typeface="华文仿宋" charset="0"/>
          <a:cs typeface="华文仿宋" charset="0"/>
          <a:sym typeface="Arial" pitchFamily="34" charset="0"/>
        </a:defRPr>
      </a:lvl9pPr>
    </p:titleStyle>
    <p:bodyStyle>
      <a:lvl1pPr marL="320675" indent="-320675" algn="l" defTabSz="0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639763" indent="-273050" algn="l" defTabSz="0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2pPr>
      <a:lvl3pPr marL="914400" indent="-228600" algn="l" defTabSz="0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3pPr>
      <a:lvl4pPr marL="1371600" indent="-228600" algn="l" defTabSz="0" rtl="0" fontAlgn="base">
        <a:spcBef>
          <a:spcPts val="400"/>
        </a:spcBef>
        <a:spcAft>
          <a:spcPct val="0"/>
        </a:spcAft>
        <a:buClr>
          <a:srgbClr val="000099"/>
        </a:buClr>
        <a:buSzPct val="7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4pPr>
      <a:lvl5pPr marL="18288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5pPr>
      <a:lvl6pPr marL="22860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6pPr>
      <a:lvl7pPr marL="27432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7pPr>
      <a:lvl8pPr marL="32004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8pPr>
      <a:lvl9pPr marL="3657600" indent="-228600" algn="l" defTabSz="0" rtl="0" fontAlgn="base">
        <a:spcBef>
          <a:spcPts val="400"/>
        </a:spcBef>
        <a:spcAft>
          <a:spcPct val="0"/>
        </a:spcAft>
        <a:buClr>
          <a:srgbClr val="0070C0"/>
        </a:buClr>
        <a:buSzPct val="65000"/>
        <a:buFont typeface="Wingdings" pitchFamily="2" charset="2"/>
        <a:buChar char=""/>
        <a:defRPr sz="20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7.xml"/><Relationship Id="rId13" Type="http://schemas.openxmlformats.org/officeDocument/2006/relationships/slideLayout" Target="../slideLayouts/slideLayout1.xml"/><Relationship Id="rId18" Type="http://schemas.openxmlformats.org/officeDocument/2006/relationships/image" Target="../media/image6.jpeg"/><Relationship Id="rId3" Type="http://schemas.openxmlformats.org/officeDocument/2006/relationships/tags" Target="../tags/tag2.xml"/><Relationship Id="rId7" Type="http://schemas.openxmlformats.org/officeDocument/2006/relationships/tags" Target="../tags/tag6.xml"/><Relationship Id="rId12" Type="http://schemas.openxmlformats.org/officeDocument/2006/relationships/tags" Target="../tags/tag11.xml"/><Relationship Id="rId17" Type="http://schemas.openxmlformats.org/officeDocument/2006/relationships/image" Target="../media/image5.png"/><Relationship Id="rId2" Type="http://schemas.openxmlformats.org/officeDocument/2006/relationships/tags" Target="../tags/tag1.xml"/><Relationship Id="rId16" Type="http://schemas.openxmlformats.org/officeDocument/2006/relationships/image" Target="../media/image1.png"/><Relationship Id="rId1" Type="http://schemas.openxmlformats.org/officeDocument/2006/relationships/themeOverride" Target="../theme/themeOverride1.xml"/><Relationship Id="rId6" Type="http://schemas.openxmlformats.org/officeDocument/2006/relationships/tags" Target="../tags/tag5.xml"/><Relationship Id="rId11" Type="http://schemas.openxmlformats.org/officeDocument/2006/relationships/tags" Target="../tags/tag10.xml"/><Relationship Id="rId5" Type="http://schemas.openxmlformats.org/officeDocument/2006/relationships/tags" Target="../tags/tag4.xml"/><Relationship Id="rId15" Type="http://schemas.openxmlformats.org/officeDocument/2006/relationships/image" Target="../media/image4.png"/><Relationship Id="rId10" Type="http://schemas.openxmlformats.org/officeDocument/2006/relationships/tags" Target="../tags/tag9.xml"/><Relationship Id="rId19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tags" Target="../tags/tag8.xml"/><Relationship Id="rId1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david.blackmore@dot.gov" TargetMode="External"/><Relationship Id="rId2" Type="http://schemas.openxmlformats.org/officeDocument/2006/relationships/hyperlink" Target="mailto:mark.hartong@dot.gov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evin.rouse@dot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hn.Manutes\Documents\_Projects\_Powerpoint template\Picture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25"/>
            <a:ext cx="9144000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6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sym typeface="Arial" pitchFamily="34" charset="0"/>
            </a:endParaRPr>
          </a:p>
        </p:txBody>
      </p:sp>
      <p:sp>
        <p:nvSpPr>
          <p:cNvPr id="6148" name="Rectangle 9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0" y="6053138"/>
            <a:ext cx="2241550" cy="7127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</p:txBody>
      </p:sp>
      <p:sp>
        <p:nvSpPr>
          <p:cNvPr id="6149" name="Rectangle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359025" y="6043613"/>
            <a:ext cx="6784975" cy="71278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</p:txBody>
      </p:sp>
      <p:sp>
        <p:nvSpPr>
          <p:cNvPr id="6150" name="Rectangle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0" y="-65088"/>
            <a:ext cx="9144000" cy="887413"/>
          </a:xfrm>
          <a:prstGeom prst="rect">
            <a:avLst/>
          </a:prstGeom>
          <a:solidFill>
            <a:srgbClr val="F8F8F8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altLang="en-US" dirty="0">
              <a:solidFill>
                <a:srgbClr val="D5D5D5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</p:txBody>
      </p:sp>
      <p:sp>
        <p:nvSpPr>
          <p:cNvPr id="6151" name="Rectangle 1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0" y="823913"/>
            <a:ext cx="9144000" cy="101600"/>
          </a:xfrm>
          <a:prstGeom prst="rect">
            <a:avLst/>
          </a:prstGeom>
          <a:gradFill rotWithShape="1">
            <a:gsLst>
              <a:gs pos="0">
                <a:srgbClr val="3FAFFF"/>
              </a:gs>
              <a:gs pos="50000">
                <a:srgbClr val="00B0F0"/>
              </a:gs>
              <a:gs pos="100000">
                <a:srgbClr val="3FAFFF"/>
              </a:gs>
            </a:gsLst>
            <a:path path="rect">
              <a:fillToRect l="100000" t="100000"/>
            </a:path>
          </a:gradFill>
          <a:ln w="3175" cap="flat" cmpd="sng">
            <a:solidFill>
              <a:srgbClr val="3FAFFF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D5D5D5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</p:txBody>
      </p:sp>
      <p:pic>
        <p:nvPicPr>
          <p:cNvPr id="6152" name="Picture 15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8928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4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4" t="30492"/>
          <a:stretch>
            <a:fillRect/>
          </a:stretch>
        </p:blipFill>
        <p:spPr bwMode="auto">
          <a:xfrm>
            <a:off x="971550" y="0"/>
            <a:ext cx="462438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2" descr="C:\Users\John.Manutes\Documents\_Projects\_Powerpoint template\DOT PNG.png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2238"/>
            <a:ext cx="931863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2" descr="http://our.dot.gov/office/fra.rpd/rpd30/RD%20Media%20Collection/Track_Images/Train_PTC_stock.jp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2"/>
          <a:stretch>
            <a:fillRect/>
          </a:stretch>
        </p:blipFill>
        <p:spPr bwMode="auto">
          <a:xfrm>
            <a:off x="3175" y="925513"/>
            <a:ext cx="3656013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2" descr="Train Control &amp; Communications icon  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35050"/>
            <a:ext cx="4572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Title 1"/>
          <p:cNvSpPr>
            <a:spLocks noGrp="1" noChangeArrowheads="1"/>
          </p:cNvSpPr>
          <p:nvPr>
            <p:ph type="ctrTitle" idx="4294967295"/>
          </p:nvPr>
        </p:nvSpPr>
        <p:spPr>
          <a:xfrm>
            <a:off x="3886200" y="3365500"/>
            <a:ext cx="5041900" cy="1447800"/>
          </a:xfrm>
          <a:ln w="76200">
            <a:solidFill>
              <a:srgbClr val="F8F8F8"/>
            </a:solidFill>
            <a:miter lim="800000"/>
            <a:headEnd/>
            <a:tailEnd/>
          </a:ln>
        </p:spPr>
        <p:txBody>
          <a:bodyPr anchor="t"/>
          <a:lstStyle/>
          <a:p>
            <a:pPr algn="r"/>
            <a:r>
              <a:rPr lang="en-US" altLang="zh-CN" sz="4000" dirty="0">
                <a:solidFill>
                  <a:srgbClr val="0070C0"/>
                </a:solidFill>
              </a:rPr>
              <a:t>PTC Implementation RSAC Update</a:t>
            </a:r>
          </a:p>
        </p:txBody>
      </p:sp>
      <p:sp>
        <p:nvSpPr>
          <p:cNvPr id="6158" name="Subtitle 4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  <a:ln/>
        </p:spPr>
        <p:txBody>
          <a:bodyPr anchor="ctr"/>
          <a:lstStyle/>
          <a:p>
            <a:r>
              <a:rPr lang="en-US" altLang="en-US" sz="3000" dirty="0" smtClean="0">
                <a:solidFill>
                  <a:srgbClr val="FFFFFF"/>
                </a:solidFill>
              </a:rPr>
              <a:t>September 15, </a:t>
            </a:r>
            <a:r>
              <a:rPr lang="en-US" altLang="en-US" sz="3000" dirty="0">
                <a:solidFill>
                  <a:srgbClr val="FFFFFF"/>
                </a:solidFill>
              </a:rPr>
              <a:t>2016</a:t>
            </a:r>
          </a:p>
        </p:txBody>
      </p:sp>
      <p:sp>
        <p:nvSpPr>
          <p:cNvPr id="6159" name="TextBox 3"/>
          <p:cNvSpPr>
            <a:spLocks noChangeArrowheads="1"/>
          </p:cNvSpPr>
          <p:nvPr/>
        </p:nvSpPr>
        <p:spPr bwMode="auto">
          <a:xfrm>
            <a:off x="4419600" y="4724400"/>
            <a:ext cx="44196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en-US" sz="2000" dirty="0">
                <a:solidFill>
                  <a:srgbClr val="BF720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Devin Rouse, </a:t>
            </a:r>
            <a:r>
              <a:rPr lang="en-US" altLang="en-US" sz="1600" dirty="0">
                <a:solidFill>
                  <a:srgbClr val="BF720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P.E.</a:t>
            </a:r>
            <a:endParaRPr lang="en-US" altLang="en-US" sz="2000" dirty="0">
              <a:solidFill>
                <a:srgbClr val="BF720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pPr algn="r"/>
            <a:r>
              <a:rPr lang="en-US" altLang="en-US" sz="2000" dirty="0" smtClean="0">
                <a:solidFill>
                  <a:srgbClr val="BF720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Program Manager / PTC Task For Lead</a:t>
            </a:r>
            <a:endParaRPr lang="en-US" altLang="en-US" sz="2000" dirty="0">
              <a:solidFill>
                <a:srgbClr val="BF720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pPr algn="r"/>
            <a:r>
              <a:rPr lang="en-US" altLang="en-US" sz="2000" dirty="0">
                <a:solidFill>
                  <a:srgbClr val="BF720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FRA Office of Railroad Safety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3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zh-CN" dirty="0"/>
              <a:t>Outline</a:t>
            </a:r>
          </a:p>
        </p:txBody>
      </p:sp>
      <p:sp>
        <p:nvSpPr>
          <p:cNvPr id="7171" name="Content Placeholder 5"/>
          <p:cNvSpPr>
            <a:spLocks noGrp="1" noChangeArrowheads="1"/>
          </p:cNvSpPr>
          <p:nvPr>
            <p:ph sz="quarter" idx="1"/>
          </p:nvPr>
        </p:nvSpPr>
        <p:spPr>
          <a:xfrm>
            <a:off x="292100" y="1600200"/>
            <a:ext cx="5708650" cy="4495800"/>
          </a:xfrm>
          <a:ln/>
        </p:spPr>
        <p:txBody>
          <a:bodyPr/>
          <a:lstStyle/>
          <a:p>
            <a:pPr marL="342900" indent="-342900" algn="l">
              <a:lnSpc>
                <a:spcPct val="80000"/>
              </a:lnSpc>
              <a:buClr>
                <a:srgbClr val="7F4C00"/>
              </a:buClr>
              <a:buSzPct val="100000"/>
              <a:buFont typeface="Tw Cen MT" pitchFamily="34" charset="0"/>
              <a:buAutoNum type="arabicPeriod"/>
            </a:pPr>
            <a:r>
              <a:rPr lang="en-US" altLang="en-US" sz="3100" dirty="0" smtClean="0">
                <a:solidFill>
                  <a:srgbClr val="151515"/>
                </a:solidFill>
                <a:latin typeface="Tw Cen MT" pitchFamily="34" charset="0"/>
                <a:sym typeface="Tw Cen MT" pitchFamily="34" charset="0"/>
              </a:rPr>
              <a:t>Changes implemented in 2016</a:t>
            </a:r>
          </a:p>
          <a:p>
            <a:pPr marL="342900" indent="-342900" algn="l">
              <a:lnSpc>
                <a:spcPct val="80000"/>
              </a:lnSpc>
              <a:buClr>
                <a:srgbClr val="7F4C00"/>
              </a:buClr>
              <a:buSzPct val="100000"/>
              <a:buFont typeface="Tw Cen MT" pitchFamily="34" charset="0"/>
              <a:buAutoNum type="arabicPeriod"/>
            </a:pPr>
            <a:r>
              <a:rPr lang="en-US" altLang="en-US" sz="3100" dirty="0" smtClean="0">
                <a:solidFill>
                  <a:srgbClr val="151515"/>
                </a:solidFill>
                <a:latin typeface="Tw Cen MT" pitchFamily="34" charset="0"/>
                <a:sym typeface="Tw Cen MT" pitchFamily="34" charset="0"/>
              </a:rPr>
              <a:t>Industry Progress</a:t>
            </a:r>
          </a:p>
          <a:p>
            <a:pPr marL="342900" indent="-342900" algn="l">
              <a:lnSpc>
                <a:spcPct val="80000"/>
              </a:lnSpc>
              <a:buClr>
                <a:srgbClr val="7F4C00"/>
              </a:buClr>
              <a:buSzPct val="100000"/>
              <a:buFont typeface="Tw Cen MT" pitchFamily="34" charset="0"/>
              <a:buAutoNum type="arabicPeriod"/>
            </a:pPr>
            <a:r>
              <a:rPr lang="en-US" altLang="en-US" sz="3100" dirty="0" smtClean="0">
                <a:solidFill>
                  <a:srgbClr val="151515"/>
                </a:solidFill>
                <a:latin typeface="Tw Cen MT" pitchFamily="34" charset="0"/>
                <a:sym typeface="Tw Cen MT" pitchFamily="34" charset="0"/>
              </a:rPr>
              <a:t>Updates on PTC grants</a:t>
            </a:r>
            <a:endParaRPr lang="en-US" altLang="en-US" sz="3100" dirty="0">
              <a:solidFill>
                <a:srgbClr val="151515"/>
              </a:solidFill>
              <a:latin typeface="Tw Cen MT" pitchFamily="34" charset="0"/>
              <a:sym typeface="Tw Cen MT" pitchFamily="34" charset="0"/>
            </a:endParaRPr>
          </a:p>
          <a:p>
            <a:pPr marL="342900" indent="-342900" algn="l">
              <a:lnSpc>
                <a:spcPct val="80000"/>
              </a:lnSpc>
              <a:buClr>
                <a:srgbClr val="7F4C00"/>
              </a:buClr>
              <a:buSzPct val="100000"/>
              <a:buFont typeface="Tw Cen MT" pitchFamily="34" charset="0"/>
              <a:buAutoNum type="arabicPeriod"/>
            </a:pPr>
            <a:r>
              <a:rPr lang="en-US" altLang="en-US" sz="3100" dirty="0" smtClean="0">
                <a:solidFill>
                  <a:srgbClr val="151515"/>
                </a:solidFill>
                <a:latin typeface="Tw Cen MT" pitchFamily="34" charset="0"/>
                <a:sym typeface="Tw Cen MT" pitchFamily="34" charset="0"/>
              </a:rPr>
              <a:t>Upcoming changes to FRA website and information availability</a:t>
            </a:r>
            <a:endParaRPr lang="en-US" altLang="en-US" sz="3100" dirty="0">
              <a:solidFill>
                <a:srgbClr val="151515"/>
              </a:solidFill>
              <a:latin typeface="Tw Cen MT" pitchFamily="34" charset="0"/>
              <a:sym typeface="Tw Cen MT" pitchFamily="34" charset="0"/>
            </a:endParaRPr>
          </a:p>
          <a:p>
            <a:pPr marL="342900" indent="-342900" algn="l">
              <a:lnSpc>
                <a:spcPct val="80000"/>
              </a:lnSpc>
              <a:buClr>
                <a:srgbClr val="7F4C00"/>
              </a:buClr>
              <a:buSzPct val="100000"/>
              <a:buFont typeface="Tw Cen MT" pitchFamily="34" charset="0"/>
              <a:buAutoNum type="arabicPeriod"/>
            </a:pPr>
            <a:r>
              <a:rPr lang="en-US" altLang="en-US" sz="3100" dirty="0">
                <a:solidFill>
                  <a:srgbClr val="151515"/>
                </a:solidFill>
                <a:latin typeface="Tw Cen MT" pitchFamily="34" charset="0"/>
                <a:sym typeface="Tw Cen MT" pitchFamily="34" charset="0"/>
              </a:rPr>
              <a:t>Areas of focus for </a:t>
            </a:r>
            <a:r>
              <a:rPr lang="en-US" altLang="en-US" sz="3100" dirty="0" smtClean="0">
                <a:solidFill>
                  <a:srgbClr val="151515"/>
                </a:solidFill>
                <a:latin typeface="Tw Cen MT" pitchFamily="34" charset="0"/>
                <a:sym typeface="Tw Cen MT" pitchFamily="34" charset="0"/>
              </a:rPr>
              <a:t>FRA</a:t>
            </a:r>
            <a:endParaRPr lang="en-US" altLang="en-US" sz="3100" dirty="0">
              <a:solidFill>
                <a:srgbClr val="151515"/>
              </a:solidFill>
              <a:latin typeface="Tw Cen MT" pitchFamily="34" charset="0"/>
              <a:sym typeface="Tw Cen MT" pitchFamily="34" charset="0"/>
            </a:endParaRPr>
          </a:p>
          <a:p>
            <a:pPr marL="342900" indent="-342900" algn="l">
              <a:lnSpc>
                <a:spcPct val="80000"/>
              </a:lnSpc>
            </a:pPr>
            <a:endParaRPr lang="en-US" altLang="en-US" sz="2800" dirty="0">
              <a:solidFill>
                <a:srgbClr val="151515"/>
              </a:solidFill>
            </a:endParaRPr>
          </a:p>
          <a:p>
            <a:pPr marL="342900" indent="-342900" algn="l">
              <a:lnSpc>
                <a:spcPct val="80000"/>
              </a:lnSpc>
            </a:pPr>
            <a:endParaRPr lang="en-US" altLang="en-US" sz="2800" dirty="0">
              <a:solidFill>
                <a:srgbClr val="151515"/>
              </a:solidFill>
            </a:endParaRPr>
          </a:p>
          <a:p>
            <a:pPr marL="342900" indent="-342900" algn="l">
              <a:lnSpc>
                <a:spcPct val="80000"/>
              </a:lnSpc>
            </a:pPr>
            <a:endParaRPr lang="en-US" altLang="en-US" sz="2800" dirty="0">
              <a:solidFill>
                <a:srgbClr val="151515"/>
              </a:solidFill>
            </a:endParaRPr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1555750"/>
            <a:ext cx="294957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en-US" sz="4000" dirty="0" smtClean="0"/>
              <a:t>New for 2016</a:t>
            </a:r>
            <a:endParaRPr lang="en-US" altLang="en-US" dirty="0"/>
          </a:p>
        </p:txBody>
      </p:sp>
      <p:sp>
        <p:nvSpPr>
          <p:cNvPr id="17411" name="Content Placeholder 2"/>
          <p:cNvSpPr>
            <a:spLocks noGrp="1" noChangeArrowheads="1"/>
          </p:cNvSpPr>
          <p:nvPr>
            <p:ph sz="quarter" idx="1"/>
          </p:nvPr>
        </p:nvSpPr>
        <p:spPr>
          <a:xfrm>
            <a:off x="127000" y="2095500"/>
            <a:ext cx="4755718" cy="4000500"/>
          </a:xfrm>
          <a:ln/>
        </p:spPr>
        <p:txBody>
          <a:bodyPr/>
          <a:lstStyle/>
          <a:p>
            <a:pPr marL="3175" lvl="1" algn="l"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0070C0"/>
                </a:solidFill>
              </a:rPr>
              <a:t>New railroad PTCIP’s filed in January:</a:t>
            </a:r>
          </a:p>
          <a:p>
            <a:pPr marL="284163" lvl="1" indent="-168275" algn="l">
              <a:buClr>
                <a:srgbClr val="7F4C00"/>
              </a:buClr>
              <a:buFont typeface="Arial" panose="020B0604020202020204" pitchFamily="34" charset="0"/>
              <a:buChar char="•"/>
            </a:pP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FRA review complete – response letters </a:t>
            </a: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being processed</a:t>
            </a: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altLang="en-US" sz="16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4163" lvl="1" indent="-168275" algn="l">
              <a:buClr>
                <a:srgbClr val="7F4C00"/>
              </a:buClr>
              <a:buFont typeface="Arial" panose="020B0604020202020204" pitchFamily="34" charset="0"/>
              <a:buChar char="•"/>
            </a:pP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Requests for Amendment – </a:t>
            </a: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being addressed </a:t>
            </a: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separately, as needed</a:t>
            </a:r>
          </a:p>
          <a:p>
            <a:pPr marL="115888" lvl="1" algn="l">
              <a:buClr>
                <a:srgbClr val="7F4C00"/>
              </a:buClr>
            </a:pPr>
            <a:endParaRPr lang="en-US" altLang="en-US" sz="1800" dirty="0" smtClean="0">
              <a:solidFill>
                <a:srgbClr val="0070C0"/>
              </a:solidFill>
            </a:endParaRPr>
          </a:p>
          <a:p>
            <a:pPr marL="0" lvl="1" algn="l">
              <a:buClr>
                <a:srgbClr val="7F4C00"/>
              </a:buClr>
            </a:pPr>
            <a:r>
              <a:rPr lang="en-US" altLang="en-US" sz="1800" dirty="0" smtClean="0">
                <a:solidFill>
                  <a:srgbClr val="0070C0"/>
                </a:solidFill>
              </a:rPr>
              <a:t>Regulations updated to include changes from PTC Extension and FAST Act</a:t>
            </a:r>
          </a:p>
          <a:p>
            <a:pPr marL="0" lvl="1" algn="l">
              <a:buClr>
                <a:srgbClr val="7F4C00"/>
              </a:buClr>
            </a:pPr>
            <a:endParaRPr lang="en-US" altLang="en-US" sz="1800" dirty="0">
              <a:solidFill>
                <a:srgbClr val="0070C0"/>
              </a:solidFill>
            </a:endParaRPr>
          </a:p>
          <a:p>
            <a:pPr marL="0" lvl="1" algn="l">
              <a:buClr>
                <a:srgbClr val="7F4C00"/>
              </a:buClr>
            </a:pPr>
            <a:r>
              <a:rPr lang="en-US" altLang="en-US" sz="1800" dirty="0" smtClean="0">
                <a:solidFill>
                  <a:srgbClr val="0070C0"/>
                </a:solidFill>
              </a:rPr>
              <a:t>New standardized annual and quarterly PTC progress reports implemented</a:t>
            </a:r>
          </a:p>
          <a:p>
            <a:pPr marL="285750" lvl="1" indent="-169863" algn="l">
              <a:buClr>
                <a:srgbClr val="7F4C00"/>
              </a:buClr>
              <a:buFont typeface="Arial" panose="020B0604020202020204" pitchFamily="34" charset="0"/>
              <a:buChar char="•"/>
            </a:pPr>
            <a:r>
              <a:rPr lang="en-US" altLang="en-US" sz="1600" dirty="0" smtClean="0">
                <a:solidFill>
                  <a:schemeClr val="accent2">
                    <a:lumMod val="75000"/>
                  </a:schemeClr>
                </a:solidFill>
              </a:rPr>
              <a:t>Monthly reporting eliminated</a:t>
            </a:r>
          </a:p>
          <a:p>
            <a:pPr marL="285750" lvl="1" indent="-169863" algn="l">
              <a:buClr>
                <a:srgbClr val="7F4C00"/>
              </a:buClr>
              <a:buFont typeface="Arial" panose="020B0604020202020204" pitchFamily="34" charset="0"/>
              <a:buChar char="•"/>
            </a:pPr>
            <a:endParaRPr lang="en-US" altLang="en-US" sz="1600" dirty="0">
              <a:solidFill>
                <a:schemeClr val="accent2">
                  <a:lumMod val="75000"/>
                </a:schemeClr>
              </a:solidFill>
            </a:endParaRPr>
          </a:p>
          <a:p>
            <a:pPr marL="115888" lvl="1" algn="l">
              <a:buClr>
                <a:srgbClr val="7F4C00"/>
              </a:buClr>
            </a:pPr>
            <a:endParaRPr lang="en-US" altLang="en-US" sz="2200" dirty="0" smtClean="0"/>
          </a:p>
        </p:txBody>
      </p:sp>
      <p:pic>
        <p:nvPicPr>
          <p:cNvPr id="17412" name="Picture 2" descr="image00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52"/>
          <a:stretch/>
        </p:blipFill>
        <p:spPr bwMode="auto">
          <a:xfrm>
            <a:off x="4956049" y="2258702"/>
            <a:ext cx="4073652" cy="35039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584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C:\Users\devin.rouse\AppData\Local\Microsoft\Windows\Temporary Internet Files\Content.Outlook\UZ1EHL4W\RAIL7_PSGR_CON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736605"/>
            <a:ext cx="5003800" cy="350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EED83-2A23-41BE-8DCD-3E271E71A617}" type="slidenum">
              <a:rPr lang="en-US" altLang="en-US"/>
              <a:pPr/>
              <a:t>4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  <p:sp>
        <p:nvSpPr>
          <p:cNvPr id="8194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zh-CN" sz="3600" dirty="0"/>
              <a:t>PTC Railroads and Nationwide Implementation</a:t>
            </a:r>
          </a:p>
        </p:txBody>
      </p:sp>
      <p:sp>
        <p:nvSpPr>
          <p:cNvPr id="8196" name="Content Placeholder 2"/>
          <p:cNvSpPr>
            <a:spLocks noGrp="1" noChangeArrowheads="1"/>
          </p:cNvSpPr>
          <p:nvPr>
            <p:ph sz="quarter" idx="1"/>
          </p:nvPr>
        </p:nvSpPr>
        <p:spPr>
          <a:xfrm>
            <a:off x="101600" y="1600200"/>
            <a:ext cx="3822700" cy="4495800"/>
          </a:xfrm>
          <a:ln/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en-US" altLang="zh-CN" sz="2000" dirty="0" smtClean="0">
                <a:solidFill>
                  <a:srgbClr val="151515"/>
                </a:solidFill>
              </a:rPr>
              <a:t>41 </a:t>
            </a:r>
            <a:r>
              <a:rPr lang="en-US" altLang="zh-CN" sz="2000" dirty="0">
                <a:solidFill>
                  <a:srgbClr val="151515"/>
                </a:solidFill>
              </a:rPr>
              <a:t>Active Railroads are currently implementing PTC </a:t>
            </a: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>
                <a:solidFill>
                  <a:srgbClr val="0070C0"/>
                </a:solidFill>
              </a:rPr>
              <a:t>7 Class I Freight Railroads</a:t>
            </a: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 smtClean="0">
                <a:solidFill>
                  <a:srgbClr val="0070C0"/>
                </a:solidFill>
              </a:rPr>
              <a:t>28 </a:t>
            </a:r>
            <a:r>
              <a:rPr lang="en-US" altLang="zh-CN" sz="1800" dirty="0">
                <a:solidFill>
                  <a:srgbClr val="0070C0"/>
                </a:solidFill>
              </a:rPr>
              <a:t>Passenger/Commuter Railroads (Including Amtrak)</a:t>
            </a: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>
                <a:solidFill>
                  <a:srgbClr val="0070C0"/>
                </a:solidFill>
              </a:rPr>
              <a:t>6 Regional/Shortline and Terminal </a:t>
            </a:r>
            <a:r>
              <a:rPr lang="en-US" altLang="zh-CN" sz="1800" dirty="0" smtClean="0">
                <a:solidFill>
                  <a:srgbClr val="0070C0"/>
                </a:solidFill>
              </a:rPr>
              <a:t>Railroads</a:t>
            </a:r>
          </a:p>
          <a:p>
            <a:pPr marL="804863" lvl="2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500" dirty="0" smtClean="0">
                <a:solidFill>
                  <a:srgbClr val="FF0000"/>
                </a:solidFill>
              </a:rPr>
              <a:t>Excludes tenant railroads required to implement by hosts</a:t>
            </a:r>
            <a:endParaRPr lang="en-US" altLang="zh-CN" sz="1800" dirty="0">
              <a:solidFill>
                <a:srgbClr val="0070C0"/>
              </a:solidFill>
            </a:endParaRPr>
          </a:p>
          <a:p>
            <a:pPr algn="l">
              <a:lnSpc>
                <a:spcPct val="90000"/>
              </a:lnSpc>
            </a:pPr>
            <a:r>
              <a:rPr lang="en-US" altLang="zh-CN" sz="2000" dirty="0" smtClean="0">
                <a:solidFill>
                  <a:srgbClr val="151515"/>
                </a:solidFill>
              </a:rPr>
              <a:t>4 “New </a:t>
            </a:r>
            <a:r>
              <a:rPr lang="en-US" altLang="zh-CN" sz="2000" dirty="0">
                <a:solidFill>
                  <a:srgbClr val="151515"/>
                </a:solidFill>
              </a:rPr>
              <a:t>Start” railroads are currently </a:t>
            </a:r>
            <a:r>
              <a:rPr lang="en-US" altLang="zh-CN" sz="2000" dirty="0" smtClean="0">
                <a:solidFill>
                  <a:srgbClr val="151515"/>
                </a:solidFill>
              </a:rPr>
              <a:t>developing </a:t>
            </a:r>
            <a:r>
              <a:rPr lang="en-US" altLang="zh-CN" sz="2000" dirty="0">
                <a:solidFill>
                  <a:srgbClr val="151515"/>
                </a:solidFill>
              </a:rPr>
              <a:t>systems</a:t>
            </a: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 smtClean="0">
                <a:solidFill>
                  <a:srgbClr val="0070C0"/>
                </a:solidFill>
              </a:rPr>
              <a:t>Denver-RTD (currently testing)</a:t>
            </a: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 smtClean="0">
                <a:solidFill>
                  <a:srgbClr val="0070C0"/>
                </a:solidFill>
              </a:rPr>
              <a:t>SMART (currently testing)</a:t>
            </a:r>
            <a:endParaRPr lang="en-US" altLang="zh-CN" sz="1800" dirty="0">
              <a:solidFill>
                <a:srgbClr val="0070C0"/>
              </a:solidFill>
            </a:endParaRP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>
                <a:solidFill>
                  <a:srgbClr val="0070C0"/>
                </a:solidFill>
              </a:rPr>
              <a:t>AAF/FEC (est. 2017)</a:t>
            </a:r>
          </a:p>
          <a:p>
            <a:pPr marL="347663" lvl="1" indent="-271463" algn="l">
              <a:lnSpc>
                <a:spcPct val="90000"/>
              </a:lnSpc>
              <a:buClr>
                <a:srgbClr val="7F4C00"/>
              </a:buClr>
              <a:buFont typeface="Wingdings" pitchFamily="2" charset="2"/>
              <a:buChar char="q"/>
            </a:pPr>
            <a:r>
              <a:rPr lang="en-US" altLang="zh-CN" sz="1800" dirty="0">
                <a:solidFill>
                  <a:srgbClr val="0070C0"/>
                </a:solidFill>
              </a:rPr>
              <a:t>TexRail (development</a:t>
            </a:r>
            <a:r>
              <a:rPr lang="en-US" altLang="zh-CN" sz="1800" dirty="0" smtClean="0">
                <a:solidFill>
                  <a:srgbClr val="0070C0"/>
                </a:solidFill>
              </a:rPr>
              <a:t>)</a:t>
            </a:r>
          </a:p>
        </p:txBody>
      </p:sp>
      <p:pic>
        <p:nvPicPr>
          <p:cNvPr id="8197" name="Picture 3" descr="C:\Users\devin.rouse\AppData\Local\Microsoft\Windows\Temporary Internet Files\Content.Outlook\UZ1EHL4W\SEP17dPT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t="38557" r="78215" b="41969"/>
          <a:stretch>
            <a:fillRect/>
          </a:stretch>
        </p:blipFill>
        <p:spPr bwMode="auto">
          <a:xfrm>
            <a:off x="4183063" y="4292600"/>
            <a:ext cx="947737" cy="800100"/>
          </a:xfrm>
          <a:prstGeom prst="rect">
            <a:avLst/>
          </a:prstGeom>
          <a:solidFill>
            <a:srgbClr val="EDEDED"/>
          </a:solidFill>
          <a:ln w="88900" cap="sq" cmpd="sng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8198" name="TextBox 3"/>
          <p:cNvSpPr>
            <a:spLocks noChangeArrowheads="1"/>
          </p:cNvSpPr>
          <p:nvPr/>
        </p:nvSpPr>
        <p:spPr bwMode="auto">
          <a:xfrm>
            <a:off x="4183063" y="5207000"/>
            <a:ext cx="4643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1400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Source: 2013 FRA data </a:t>
            </a:r>
            <a:r>
              <a:rPr lang="en-US" altLang="en-US" sz="1400" dirty="0" smtClean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– Passenger PTC routes ONLY – does not include other traffic types</a:t>
            </a:r>
            <a:endParaRPr lang="en-US" altLang="en-US" sz="1400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en-US" sz="4000" dirty="0" smtClean="0"/>
              <a:t>Industry Progress Highlights</a:t>
            </a:r>
            <a:endParaRPr lang="en-US" altLang="en-US" sz="4000" dirty="0"/>
          </a:p>
        </p:txBody>
      </p:sp>
      <p:sp>
        <p:nvSpPr>
          <p:cNvPr id="18435" name="Content Placeholder 2"/>
          <p:cNvSpPr>
            <a:spLocks noGrp="1" noChangeArrowheads="1"/>
          </p:cNvSpPr>
          <p:nvPr>
            <p:ph sz="quarter" idx="1"/>
          </p:nvPr>
        </p:nvSpPr>
        <p:spPr>
          <a:xfrm>
            <a:off x="127000" y="1901952"/>
            <a:ext cx="4387660" cy="4194048"/>
          </a:xfrm>
          <a:ln/>
        </p:spPr>
        <p:txBody>
          <a:bodyPr/>
          <a:lstStyle/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0070C0"/>
                </a:solidFill>
              </a:rPr>
              <a:t>Wayside equipment has been installed on over </a:t>
            </a:r>
            <a:r>
              <a:rPr lang="en-US" altLang="en-US" sz="1800" dirty="0" smtClean="0">
                <a:solidFill>
                  <a:srgbClr val="FF0000"/>
                </a:solidFill>
              </a:rPr>
              <a:t>11% </a:t>
            </a:r>
            <a:r>
              <a:rPr lang="en-US" altLang="en-US" sz="1800" dirty="0" smtClean="0">
                <a:solidFill>
                  <a:srgbClr val="0070C0"/>
                </a:solidFill>
              </a:rPr>
              <a:t>of track segments</a:t>
            </a: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endParaRPr lang="en-US" altLang="en-US" sz="1800" dirty="0">
              <a:solidFill>
                <a:srgbClr val="0070C0"/>
              </a:solidFill>
            </a:endParaRP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0070C0"/>
                </a:solidFill>
              </a:rPr>
              <a:t>Over </a:t>
            </a:r>
            <a:r>
              <a:rPr lang="en-US" altLang="en-US" sz="1800" dirty="0" smtClean="0">
                <a:solidFill>
                  <a:srgbClr val="FF0000"/>
                </a:solidFill>
              </a:rPr>
              <a:t>32% </a:t>
            </a:r>
            <a:r>
              <a:rPr lang="en-US" altLang="en-US" sz="1800" dirty="0" smtClean="0">
                <a:solidFill>
                  <a:srgbClr val="0070C0"/>
                </a:solidFill>
              </a:rPr>
              <a:t>of locomotives are fully equipped with PTC hardware</a:t>
            </a: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endParaRPr lang="en-US" altLang="en-US" sz="1800" dirty="0">
              <a:solidFill>
                <a:srgbClr val="0070C0"/>
              </a:solidFill>
            </a:endParaRP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0070C0"/>
                </a:solidFill>
              </a:rPr>
              <a:t>~ </a:t>
            </a:r>
            <a:r>
              <a:rPr lang="en-US" altLang="en-US" sz="1800" dirty="0" smtClean="0">
                <a:solidFill>
                  <a:srgbClr val="FF0000"/>
                </a:solidFill>
              </a:rPr>
              <a:t>71% </a:t>
            </a:r>
            <a:r>
              <a:rPr lang="en-US" altLang="en-US" sz="1800" dirty="0" smtClean="0">
                <a:solidFill>
                  <a:srgbClr val="0070C0"/>
                </a:solidFill>
              </a:rPr>
              <a:t>of radio towers are installed </a:t>
            </a:r>
            <a:endParaRPr lang="en-US" altLang="en-US" sz="1400" i="1" dirty="0">
              <a:solidFill>
                <a:srgbClr val="0070C0"/>
              </a:solidFill>
            </a:endParaRP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1400" i="1" dirty="0" smtClean="0">
                <a:solidFill>
                  <a:schemeClr val="accent2">
                    <a:lumMod val="50000"/>
                  </a:schemeClr>
                </a:solidFill>
              </a:rPr>
              <a:t>note: not all systems require radio towers </a:t>
            </a:r>
          </a:p>
          <a:p>
            <a:pPr marL="74613" lvl="1" algn="l">
              <a:lnSpc>
                <a:spcPct val="80000"/>
              </a:lnSpc>
              <a:buClr>
                <a:srgbClr val="7F4C00"/>
              </a:buClr>
            </a:pPr>
            <a:endParaRPr lang="en-US" altLang="en-US" sz="1600" dirty="0" smtClean="0">
              <a:solidFill>
                <a:srgbClr val="0070C0"/>
              </a:solidFill>
            </a:endParaRPr>
          </a:p>
          <a:p>
            <a:pPr marL="74613" lvl="1" algn="l">
              <a:lnSpc>
                <a:spcPct val="80000"/>
              </a:lnSpc>
              <a:buClr>
                <a:srgbClr val="7F4C00"/>
              </a:buClr>
            </a:pPr>
            <a:r>
              <a:rPr lang="en-US" altLang="en-US" sz="1800" dirty="0" smtClean="0">
                <a:solidFill>
                  <a:srgbClr val="0070C0"/>
                </a:solidFill>
              </a:rPr>
              <a:t>To date, ~ </a:t>
            </a:r>
            <a:r>
              <a:rPr lang="en-US" altLang="en-US" sz="1800" dirty="0" smtClean="0">
                <a:solidFill>
                  <a:srgbClr val="FF0000"/>
                </a:solidFill>
              </a:rPr>
              <a:t>6,306 </a:t>
            </a:r>
            <a:r>
              <a:rPr lang="en-US" altLang="en-US" sz="1800" dirty="0" smtClean="0">
                <a:solidFill>
                  <a:srgbClr val="0070C0"/>
                </a:solidFill>
              </a:rPr>
              <a:t>route miles are in PTC operation</a:t>
            </a: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endParaRPr lang="en-US" altLang="en-US" sz="1400" i="1" dirty="0">
              <a:solidFill>
                <a:schemeClr val="accent2">
                  <a:lumMod val="50000"/>
                </a:schemeClr>
              </a:solidFill>
            </a:endParaRP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endParaRPr lang="en-US" altLang="en-US" sz="2800" dirty="0" smtClean="0">
              <a:solidFill>
                <a:srgbClr val="0070C0"/>
              </a:solidFill>
            </a:endParaRPr>
          </a:p>
          <a:p>
            <a:pPr marL="74613" lvl="1" algn="l">
              <a:lnSpc>
                <a:spcPct val="80000"/>
              </a:lnSpc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2800" dirty="0" smtClean="0">
                <a:solidFill>
                  <a:srgbClr val="0070C0"/>
                </a:solidFill>
              </a:rPr>
              <a:t> </a:t>
            </a:r>
            <a:endParaRPr lang="en-US" altLang="en-US" sz="2800" dirty="0">
              <a:solidFill>
                <a:srgbClr val="0070C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2" t="69719" r="47576" b="12802"/>
          <a:stretch/>
        </p:blipFill>
        <p:spPr bwMode="auto">
          <a:xfrm>
            <a:off x="4841197" y="1901952"/>
            <a:ext cx="4155483" cy="1184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8" t="34113" r="57868" b="40801"/>
          <a:stretch/>
        </p:blipFill>
        <p:spPr bwMode="auto">
          <a:xfrm>
            <a:off x="5250179" y="3060977"/>
            <a:ext cx="2443809" cy="12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7581900" y="2834640"/>
            <a:ext cx="1414780" cy="2833672"/>
            <a:chOff x="7673341" y="2720340"/>
            <a:chExt cx="1254760" cy="2707180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388" t="42853" r="17207" b="9565"/>
            <a:stretch/>
          </p:blipFill>
          <p:spPr bwMode="auto">
            <a:xfrm>
              <a:off x="7673341" y="2720340"/>
              <a:ext cx="1254760" cy="2707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71" t="77002" r="30740" b="16281"/>
            <a:stretch/>
          </p:blipFill>
          <p:spPr bwMode="auto">
            <a:xfrm>
              <a:off x="7974330" y="3263964"/>
              <a:ext cx="490220" cy="356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4" t="17929" r="21910" b="61355"/>
          <a:stretch/>
        </p:blipFill>
        <p:spPr bwMode="auto">
          <a:xfrm>
            <a:off x="4514660" y="4353777"/>
            <a:ext cx="3141206" cy="121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2676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2D399-8BA4-47A3-94AA-7705D411CFE7}" type="slidenum">
              <a:rPr lang="en-US" altLang="en-US"/>
              <a:pPr/>
              <a:t>6</a:t>
            </a:fld>
            <a:endParaRPr lang="en-US" altLang="en-US" sz="1800" b="0" dirty="0">
              <a:solidFill>
                <a:srgbClr val="7A7A7A"/>
              </a:solidFill>
            </a:endParaRPr>
          </a:p>
        </p:txBody>
      </p:sp>
      <p:graphicFrame>
        <p:nvGraphicFramePr>
          <p:cNvPr id="10242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297407"/>
              </p:ext>
            </p:extLst>
          </p:nvPr>
        </p:nvGraphicFramePr>
        <p:xfrm>
          <a:off x="79375" y="1570750"/>
          <a:ext cx="6445250" cy="4724853"/>
        </p:xfrm>
        <a:graphic>
          <a:graphicData uri="http://schemas.openxmlformats.org/drawingml/2006/table">
            <a:tbl>
              <a:tblPr/>
              <a:tblGrid>
                <a:gridCol w="2244725"/>
                <a:gridCol w="1009650"/>
                <a:gridCol w="895350"/>
                <a:gridCol w="1162050"/>
                <a:gridCol w="1133475"/>
              </a:tblGrid>
              <a:tr h="509591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Railroad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System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Type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Status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Safety Plans Filed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750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BNSF, CSX, SCRRA, CP, UP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IETMS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Non-Vital 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Overlay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Certified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5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</a:tr>
              <a:tr h="666926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BNSF, UP, CSX, NS, CN, CP, KCS, &amp; Most non-NEC Passenger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IETMS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Vital* 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Overlay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Development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463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NEC Carriers (except NS, MARC, Conrail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ACSES</a:t>
                      </a:r>
                    </a:p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/Cab Signals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Vital Overlay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Certified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1 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(SEPTA)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</a:tr>
              <a:tr h="455950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AMTRAK (Michigan)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ITCS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Vital Overlay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Approved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-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817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PATH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CBTC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Vital Stand Alone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Development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</a:tr>
              <a:tr h="478577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CALTRAIN, New Mexico Rail Runner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IETMS/ITCS Combined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Vital Overlay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Development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0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632"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l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Tri-Met/P&amp;W, 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SMART, 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AAF/FEC, UTA, DCTA, CMTA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itchFamily="34" charset="0"/>
                        <a:ea typeface="Tw Cen MT" pitchFamily="34" charset="0"/>
                        <a:cs typeface="Tw Cen MT" pitchFamily="34" charset="0"/>
                        <a:sym typeface="Tw Cen MT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EATC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Vital Overlay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>
                      <a:lvl1pPr defTabSz="0">
                        <a:spcBef>
                          <a:spcPts val="7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1pPr>
                      <a:lvl2pPr indent="-90488" defTabSz="0">
                        <a:spcBef>
                          <a:spcPts val="550"/>
                        </a:spcBef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defRPr sz="22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2pPr>
                      <a:lvl3pPr indent="-228600" defTabSz="0">
                        <a:spcBef>
                          <a:spcPts val="5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3pPr>
                      <a:lvl4pPr indent="-228600" defTabSz="0">
                        <a:spcBef>
                          <a:spcPts val="400"/>
                        </a:spcBef>
                        <a:buClr>
                          <a:srgbClr val="000099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4pPr>
                      <a:lvl5pPr indent="-228600" defTabSz="0">
                        <a:spcBef>
                          <a:spcPts val="400"/>
                        </a:spcBef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5pPr>
                      <a:lvl6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6pPr>
                      <a:lvl7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7pPr>
                      <a:lvl8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8pPr>
                      <a:lvl9pPr indent="-228600" defTabSz="0" fontAlgn="base"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itchFamily="34" charset="0"/>
                          <a:ea typeface="Tw Cen MT" pitchFamily="34" charset="0"/>
                          <a:cs typeface="Tw Cen MT" pitchFamily="34" charset="0"/>
                          <a:sym typeface="Tw Cen MT" pitchFamily="34" charset="0"/>
                        </a:rPr>
                        <a:t>Development</a:t>
                      </a:r>
                      <a:endParaRPr kumimoji="0" lang="en-US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文仿宋" charset="0"/>
                        <a:cs typeface="华文仿宋" charset="0"/>
                        <a:sym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华文仿宋" charset="0"/>
                          <a:cs typeface="华文仿宋" charset="0"/>
                          <a:sym typeface="Arial" pitchFamily="34" charset="0"/>
                        </a:rPr>
                        <a:t>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2F2"/>
                    </a:solidFill>
                  </a:tcPr>
                </a:tc>
              </a:tr>
            </a:tbl>
          </a:graphicData>
        </a:graphic>
      </p:graphicFrame>
      <p:sp>
        <p:nvSpPr>
          <p:cNvPr id="10278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zh-CN" sz="3600" dirty="0" smtClean="0"/>
              <a:t>Status of major systems </a:t>
            </a:r>
            <a:r>
              <a:rPr lang="en-US" altLang="zh-CN" sz="3600" smtClean="0"/>
              <a:t>currently under </a:t>
            </a:r>
            <a:r>
              <a:rPr lang="en-US" altLang="zh-CN" sz="3600" dirty="0" smtClean="0"/>
              <a:t>development</a:t>
            </a:r>
            <a:endParaRPr lang="en-US" altLang="zh-CN" sz="3600" dirty="0"/>
          </a:p>
        </p:txBody>
      </p:sp>
      <p:pic>
        <p:nvPicPr>
          <p:cNvPr id="102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8"/>
          <a:stretch>
            <a:fillRect/>
          </a:stretch>
        </p:blipFill>
        <p:spPr bwMode="auto">
          <a:xfrm>
            <a:off x="6476791" y="4028802"/>
            <a:ext cx="2564023" cy="1869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" r="5276"/>
          <a:stretch>
            <a:fillRect/>
          </a:stretch>
        </p:blipFill>
        <p:spPr bwMode="auto">
          <a:xfrm>
            <a:off x="6495362" y="2295525"/>
            <a:ext cx="2538630" cy="1789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1" name="TextBox 5"/>
          <p:cNvSpPr>
            <a:spLocks noChangeArrowheads="1"/>
          </p:cNvSpPr>
          <p:nvPr/>
        </p:nvSpPr>
        <p:spPr bwMode="auto">
          <a:xfrm>
            <a:off x="6271261" y="5907416"/>
            <a:ext cx="287274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1100" dirty="0">
                <a:solidFill>
                  <a:srgbClr val="151515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GPS antenna (top), ACSES transponder (bottom)</a:t>
            </a:r>
          </a:p>
        </p:txBody>
      </p:sp>
      <p:sp>
        <p:nvSpPr>
          <p:cNvPr id="10282" name="TextBox 7"/>
          <p:cNvSpPr>
            <a:spLocks noChangeArrowheads="1"/>
          </p:cNvSpPr>
          <p:nvPr/>
        </p:nvSpPr>
        <p:spPr bwMode="auto">
          <a:xfrm>
            <a:off x="2755900" y="6461438"/>
            <a:ext cx="60579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1400" i="1" dirty="0">
                <a:solidFill>
                  <a:srgbClr val="FF000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*Note: Some carriers may elect to implement a non-vital version of IETMS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en-US" sz="4000" dirty="0" smtClean="0"/>
              <a:t>PTC Grants</a:t>
            </a:r>
            <a:endParaRPr lang="en-US" altLang="en-US" dirty="0"/>
          </a:p>
        </p:txBody>
      </p:sp>
      <p:sp>
        <p:nvSpPr>
          <p:cNvPr id="17411" name="Content Placeholder 2"/>
          <p:cNvSpPr>
            <a:spLocks noGrp="1" noChangeArrowheads="1"/>
          </p:cNvSpPr>
          <p:nvPr>
            <p:ph sz="quarter" idx="1"/>
          </p:nvPr>
        </p:nvSpPr>
        <p:spPr>
          <a:xfrm>
            <a:off x="126999" y="2102344"/>
            <a:ext cx="4683126" cy="3993656"/>
          </a:xfrm>
          <a:ln/>
        </p:spPr>
        <p:txBody>
          <a:bodyPr/>
          <a:lstStyle/>
          <a:p>
            <a:pPr marL="3175" lvl="1" algn="l">
              <a:buClr>
                <a:srgbClr val="7F4C00"/>
              </a:buClr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FF0000"/>
                </a:solidFill>
              </a:rPr>
              <a:t>2 (of 4) </a:t>
            </a:r>
            <a:r>
              <a:rPr lang="en-US" altLang="en-US" sz="1800" dirty="0" smtClean="0">
                <a:solidFill>
                  <a:srgbClr val="0070C0"/>
                </a:solidFill>
              </a:rPr>
              <a:t>FY 2014 FRA Railroad Technology (PTC) Grants currently being executed</a:t>
            </a:r>
          </a:p>
          <a:p>
            <a:pPr marL="3175" lvl="1" algn="l">
              <a:buClr>
                <a:srgbClr val="7F4C00"/>
              </a:buClr>
              <a:buFont typeface="Wingdings" pitchFamily="2" charset="2"/>
              <a:buNone/>
            </a:pPr>
            <a:endParaRPr lang="en-US" altLang="en-US" sz="1800" dirty="0">
              <a:solidFill>
                <a:srgbClr val="0070C0"/>
              </a:solidFill>
            </a:endParaRPr>
          </a:p>
          <a:p>
            <a:pPr marL="3175" lvl="1" algn="l">
              <a:buClr>
                <a:srgbClr val="7F4C00"/>
              </a:buClr>
            </a:pPr>
            <a:r>
              <a:rPr lang="en-US" altLang="en-US" sz="1800" dirty="0" smtClean="0">
                <a:solidFill>
                  <a:srgbClr val="FF0000"/>
                </a:solidFill>
              </a:rPr>
              <a:t>11</a:t>
            </a:r>
            <a:r>
              <a:rPr lang="en-US" altLang="en-US" sz="1800" dirty="0" smtClean="0">
                <a:solidFill>
                  <a:srgbClr val="0070C0"/>
                </a:solidFill>
              </a:rPr>
              <a:t> FY 2016 FRA Railroad Technology-PTC Grants awarded in August</a:t>
            </a:r>
            <a:endParaRPr lang="en-US" altLang="en-US" sz="16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115888" lvl="1" algn="l">
              <a:buClr>
                <a:srgbClr val="7F4C00"/>
              </a:buClr>
            </a:pPr>
            <a:endParaRPr lang="en-US" altLang="en-US" sz="1800" dirty="0" smtClean="0">
              <a:solidFill>
                <a:srgbClr val="0070C0"/>
              </a:solidFill>
            </a:endParaRPr>
          </a:p>
          <a:p>
            <a:pPr marL="0" lvl="1" algn="l">
              <a:buClr>
                <a:srgbClr val="7F4C00"/>
              </a:buClr>
            </a:pPr>
            <a:r>
              <a:rPr lang="en-US" altLang="en-US" sz="1800" dirty="0" smtClean="0">
                <a:solidFill>
                  <a:srgbClr val="0070C0"/>
                </a:solidFill>
              </a:rPr>
              <a:t>FY 2017 FTA eligible Passenger Rail PTC Grant Applications </a:t>
            </a:r>
          </a:p>
          <a:p>
            <a:pPr marL="0" lvl="1" algn="l">
              <a:buClr>
                <a:srgbClr val="7F4C00"/>
              </a:buClr>
            </a:pPr>
            <a:r>
              <a:rPr lang="en-US" altLang="en-US" sz="1800" dirty="0" smtClean="0">
                <a:solidFill>
                  <a:srgbClr val="0070C0"/>
                </a:solidFill>
              </a:rPr>
              <a:t>– </a:t>
            </a:r>
            <a:r>
              <a:rPr lang="en-US" altLang="en-US" sz="1800" b="1" dirty="0" smtClean="0">
                <a:solidFill>
                  <a:srgbClr val="FF0000"/>
                </a:solidFill>
              </a:rPr>
              <a:t>DUE Sept. 27 by 5pm (EST)</a:t>
            </a:r>
          </a:p>
          <a:p>
            <a:pPr marL="0" lvl="1" algn="l">
              <a:buClr>
                <a:srgbClr val="7F4C00"/>
              </a:buClr>
            </a:pPr>
            <a:r>
              <a:rPr lang="en-US" sz="1800" b="1" dirty="0" smtClean="0"/>
              <a:t>FR-TEC-16-002</a:t>
            </a:r>
            <a:endParaRPr lang="en-US" altLang="en-US" sz="1800" dirty="0">
              <a:solidFill>
                <a:srgbClr val="0070C0"/>
              </a:solidFill>
            </a:endParaRPr>
          </a:p>
          <a:p>
            <a:pPr marL="285750" lvl="1" indent="-169863" algn="l">
              <a:buClr>
                <a:srgbClr val="7F4C00"/>
              </a:buClr>
              <a:buFont typeface="Arial" panose="020B0604020202020204" pitchFamily="34" charset="0"/>
              <a:buChar char="•"/>
            </a:pPr>
            <a:endParaRPr lang="en-US" altLang="en-US" sz="1600" dirty="0">
              <a:solidFill>
                <a:schemeClr val="accent2">
                  <a:lumMod val="75000"/>
                </a:schemeClr>
              </a:solidFill>
            </a:endParaRPr>
          </a:p>
          <a:p>
            <a:pPr marL="115888" lvl="1" algn="l">
              <a:buClr>
                <a:srgbClr val="7F4C00"/>
              </a:buClr>
            </a:pPr>
            <a:endParaRPr lang="en-US" altLang="en-US" sz="22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65" t="15000" r="24528" b="15833"/>
          <a:stretch/>
        </p:blipFill>
        <p:spPr bwMode="auto">
          <a:xfrm>
            <a:off x="4352925" y="2045324"/>
            <a:ext cx="4718051" cy="35363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92794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zh-CN" sz="3600" dirty="0" smtClean="0"/>
              <a:t>Upcoming changes to enhance FRA PTC website utility and information availability  </a:t>
            </a:r>
            <a:endParaRPr lang="en-US" altLang="zh-CN" sz="3600" dirty="0"/>
          </a:p>
        </p:txBody>
      </p:sp>
      <p:sp>
        <p:nvSpPr>
          <p:cNvPr id="11267" name="Content Placeholder 2"/>
          <p:cNvSpPr>
            <a:spLocks noGrp="1" noChangeArrowheads="1"/>
          </p:cNvSpPr>
          <p:nvPr>
            <p:ph sz="quarter" idx="4294967295"/>
          </p:nvPr>
        </p:nvSpPr>
        <p:spPr bwMode="auto">
          <a:xfrm>
            <a:off x="88900" y="1600200"/>
            <a:ext cx="5016500" cy="48514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151515"/>
                </a:solidFill>
              </a:rPr>
              <a:t>Improved connections and links to pertinent documents and information</a:t>
            </a:r>
          </a:p>
          <a:p>
            <a:pPr lvl="1"/>
            <a:r>
              <a:rPr lang="en-US" altLang="en-US" sz="1400" dirty="0" smtClean="0">
                <a:solidFill>
                  <a:srgbClr val="151515"/>
                </a:solidFill>
              </a:rPr>
              <a:t>Type Approvals</a:t>
            </a:r>
          </a:p>
          <a:p>
            <a:pPr lvl="1"/>
            <a:r>
              <a:rPr lang="en-US" altLang="en-US" sz="1400" dirty="0" smtClean="0">
                <a:solidFill>
                  <a:srgbClr val="151515"/>
                </a:solidFill>
              </a:rPr>
              <a:t>Forms/Templates/Example Documents</a:t>
            </a:r>
          </a:p>
          <a:p>
            <a:pPr lvl="1"/>
            <a:r>
              <a:rPr lang="en-US" altLang="en-US" sz="1400" dirty="0" smtClean="0">
                <a:solidFill>
                  <a:srgbClr val="151515"/>
                </a:solidFill>
              </a:rPr>
              <a:t>Railroad dockets</a:t>
            </a:r>
          </a:p>
          <a:p>
            <a:pPr lvl="1"/>
            <a:r>
              <a:rPr lang="en-US" altLang="en-US" sz="1400" dirty="0" smtClean="0">
                <a:solidFill>
                  <a:srgbClr val="151515"/>
                </a:solidFill>
              </a:rPr>
              <a:t>Grant information </a:t>
            </a:r>
          </a:p>
          <a:p>
            <a:pPr marL="0" indent="0">
              <a:buFont typeface="Wingdings" pitchFamily="2" charset="2"/>
              <a:buNone/>
            </a:pPr>
            <a:endParaRPr lang="en-US" altLang="en-US" sz="1800" dirty="0">
              <a:solidFill>
                <a:srgbClr val="151515"/>
              </a:solidFill>
            </a:endParaRPr>
          </a:p>
          <a:p>
            <a:pPr marL="0" indent="0"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151515"/>
                </a:solidFill>
              </a:rPr>
              <a:t>Railroad-by-railroad Information:</a:t>
            </a:r>
          </a:p>
          <a:p>
            <a:pPr lvl="1"/>
            <a:r>
              <a:rPr lang="en-US" altLang="en-US" sz="1400" dirty="0" smtClean="0">
                <a:solidFill>
                  <a:srgbClr val="151515"/>
                </a:solidFill>
              </a:rPr>
              <a:t>Annual/quarterly reports</a:t>
            </a:r>
          </a:p>
          <a:p>
            <a:pPr lvl="1"/>
            <a:r>
              <a:rPr lang="en-US" altLang="en-US" sz="1400" dirty="0" smtClean="0">
                <a:solidFill>
                  <a:srgbClr val="151515"/>
                </a:solidFill>
              </a:rPr>
              <a:t>Synopsis of reported progress </a:t>
            </a:r>
          </a:p>
          <a:p>
            <a:pPr lvl="1"/>
            <a:endParaRPr lang="en-US" altLang="en-US" sz="1300" dirty="0">
              <a:solidFill>
                <a:srgbClr val="151515"/>
              </a:solidFill>
            </a:endParaRPr>
          </a:p>
          <a:p>
            <a:pPr marL="0" indent="0">
              <a:buNone/>
            </a:pPr>
            <a:r>
              <a:rPr lang="en-US" altLang="en-US" sz="1800" dirty="0" smtClean="0">
                <a:solidFill>
                  <a:srgbClr val="151515"/>
                </a:solidFill>
              </a:rPr>
              <a:t>Improved and increased </a:t>
            </a:r>
            <a:r>
              <a:rPr lang="en-US" altLang="en-US" sz="1800" b="1" dirty="0" smtClean="0">
                <a:solidFill>
                  <a:srgbClr val="151515"/>
                </a:solidFill>
              </a:rPr>
              <a:t>guidance information </a:t>
            </a:r>
            <a:r>
              <a:rPr lang="en-US" altLang="en-US" sz="1800" dirty="0" smtClean="0">
                <a:solidFill>
                  <a:srgbClr val="151515"/>
                </a:solidFill>
              </a:rPr>
              <a:t>regarding submissions to FRA</a:t>
            </a:r>
            <a:endParaRPr lang="en-US" altLang="en-US" sz="1300" dirty="0" smtClean="0">
              <a:solidFill>
                <a:srgbClr val="151515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4" t="10724" r="32708" b="10371"/>
          <a:stretch/>
        </p:blipFill>
        <p:spPr bwMode="auto">
          <a:xfrm>
            <a:off x="5029201" y="1569374"/>
            <a:ext cx="3981634" cy="5009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1777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100" y="0"/>
            <a:ext cx="8636000" cy="1219200"/>
          </a:xfrm>
          <a:ln/>
        </p:spPr>
        <p:txBody>
          <a:bodyPr/>
          <a:lstStyle/>
          <a:p>
            <a:r>
              <a:rPr lang="en-US" altLang="zh-CN" sz="3600" dirty="0" smtClean="0"/>
              <a:t>Particular areas of focus for FRA in the near term</a:t>
            </a:r>
            <a:endParaRPr lang="en-US" altLang="zh-CN" sz="3600" dirty="0"/>
          </a:p>
        </p:txBody>
      </p:sp>
      <p:sp>
        <p:nvSpPr>
          <p:cNvPr id="11267" name="Content Placeholder 2"/>
          <p:cNvSpPr>
            <a:spLocks noGrp="1" noChangeArrowheads="1"/>
          </p:cNvSpPr>
          <p:nvPr>
            <p:ph sz="quarter" idx="4294967295"/>
          </p:nvPr>
        </p:nvSpPr>
        <p:spPr bwMode="auto">
          <a:xfrm>
            <a:off x="88900" y="1600200"/>
            <a:ext cx="5664200" cy="48514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en-US" sz="1800" b="1" dirty="0" smtClean="0">
                <a:solidFill>
                  <a:srgbClr val="151515"/>
                </a:solidFill>
              </a:rPr>
              <a:t>Standardization</a:t>
            </a:r>
            <a:r>
              <a:rPr lang="en-US" altLang="en-US" sz="1800" dirty="0" smtClean="0">
                <a:solidFill>
                  <a:srgbClr val="151515"/>
                </a:solidFill>
              </a:rPr>
              <a:t> of procedures and reporting where practical (e.g. progress reports)</a:t>
            </a:r>
          </a:p>
          <a:p>
            <a:pPr marL="0" indent="0">
              <a:spcBef>
                <a:spcPts val="2400"/>
              </a:spcBef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151515"/>
                </a:solidFill>
              </a:rPr>
              <a:t>Updating and refreshing the FRA PTC websites to make information more accessible</a:t>
            </a:r>
            <a:endParaRPr lang="en-US" altLang="en-US" sz="1800" dirty="0">
              <a:solidFill>
                <a:srgbClr val="151515"/>
              </a:solidFill>
            </a:endParaRPr>
          </a:p>
          <a:p>
            <a:pPr marL="0" indent="0">
              <a:spcBef>
                <a:spcPts val="2400"/>
              </a:spcBef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151515"/>
                </a:solidFill>
              </a:rPr>
              <a:t>PTC Test Monitoring:</a:t>
            </a:r>
          </a:p>
          <a:p>
            <a:pPr marL="231775" indent="-206375"/>
            <a:r>
              <a:rPr lang="en-US" altLang="en-US" sz="1400" b="1" dirty="0" smtClean="0">
                <a:solidFill>
                  <a:srgbClr val="151515"/>
                </a:solidFill>
              </a:rPr>
              <a:t>Maximizing efficiencies</a:t>
            </a:r>
            <a:r>
              <a:rPr lang="en-US" altLang="en-US" sz="1400" dirty="0" smtClean="0">
                <a:solidFill>
                  <a:srgbClr val="151515"/>
                </a:solidFill>
              </a:rPr>
              <a:t> in test plan review/approvals</a:t>
            </a:r>
          </a:p>
          <a:p>
            <a:pPr marL="231775" indent="-206375"/>
            <a:r>
              <a:rPr lang="en-US" altLang="en-US" sz="1400" dirty="0" smtClean="0">
                <a:solidFill>
                  <a:srgbClr val="151515"/>
                </a:solidFill>
              </a:rPr>
              <a:t>Reducing administrative burden to </a:t>
            </a:r>
            <a:r>
              <a:rPr lang="en-US" altLang="en-US" sz="1400" b="1" dirty="0" smtClean="0">
                <a:solidFill>
                  <a:srgbClr val="151515"/>
                </a:solidFill>
              </a:rPr>
              <a:t>allow test monitors to focus on monitoring</a:t>
            </a:r>
            <a:r>
              <a:rPr lang="en-US" altLang="en-US" sz="1400" dirty="0" smtClean="0">
                <a:solidFill>
                  <a:srgbClr val="151515"/>
                </a:solidFill>
              </a:rPr>
              <a:t> and working with railroads</a:t>
            </a:r>
          </a:p>
          <a:p>
            <a:pPr marL="0" indent="0">
              <a:spcBef>
                <a:spcPts val="2400"/>
              </a:spcBef>
              <a:buFont typeface="Wingdings" pitchFamily="2" charset="2"/>
              <a:buNone/>
            </a:pPr>
            <a:r>
              <a:rPr lang="en-US" altLang="en-US" sz="1800" dirty="0" smtClean="0">
                <a:solidFill>
                  <a:srgbClr val="151515"/>
                </a:solidFill>
              </a:rPr>
              <a:t>Safety Plan (PTCSP) Review/Certification:</a:t>
            </a:r>
          </a:p>
          <a:p>
            <a:pPr marL="231775" indent="-206375"/>
            <a:r>
              <a:rPr lang="en-US" altLang="en-US" sz="1400" dirty="0" smtClean="0">
                <a:solidFill>
                  <a:srgbClr val="151515"/>
                </a:solidFill>
              </a:rPr>
              <a:t>Providing additional guidance to industry based on “lessons learned” from early implementers</a:t>
            </a:r>
          </a:p>
          <a:p>
            <a:pPr marL="231775" indent="-206375"/>
            <a:r>
              <a:rPr lang="en-US" altLang="en-US" sz="1400" dirty="0" smtClean="0">
                <a:solidFill>
                  <a:srgbClr val="151515"/>
                </a:solidFill>
              </a:rPr>
              <a:t>Work with industry to refine templates and develop tools to enhance submission focus/quality</a:t>
            </a:r>
          </a:p>
          <a:p>
            <a:pPr marL="0" indent="0">
              <a:buFont typeface="Wingdings" pitchFamily="2" charset="2"/>
              <a:buNone/>
            </a:pPr>
            <a:endParaRPr lang="en-US" altLang="en-US" sz="2000" dirty="0">
              <a:solidFill>
                <a:srgbClr val="151515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en-US" altLang="en-US" sz="2000" dirty="0">
              <a:solidFill>
                <a:srgbClr val="151515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197599" y="1666875"/>
            <a:ext cx="1801671" cy="466141"/>
            <a:chOff x="6197600" y="1600200"/>
            <a:chExt cx="1801671" cy="466141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27" t="48456" r="65799" b="39013"/>
            <a:stretch/>
          </p:blipFill>
          <p:spPr bwMode="auto">
            <a:xfrm>
              <a:off x="6197600" y="1600200"/>
              <a:ext cx="454660" cy="466141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6652260" y="1648604"/>
              <a:ext cx="13470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00B050"/>
                  </a:solidFill>
                </a:rPr>
                <a:t>Complete</a:t>
              </a:r>
              <a:endParaRPr lang="en-US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97599" y="2339938"/>
            <a:ext cx="1955801" cy="958262"/>
            <a:chOff x="6197599" y="2339938"/>
            <a:chExt cx="1955801" cy="958262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06" t="39321" r="66215" b="48210"/>
            <a:stretch/>
          </p:blipFill>
          <p:spPr bwMode="auto">
            <a:xfrm>
              <a:off x="6197599" y="2339938"/>
              <a:ext cx="485941" cy="48835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27" t="48456" r="65799" b="39013"/>
            <a:stretch/>
          </p:blipFill>
          <p:spPr bwMode="auto">
            <a:xfrm>
              <a:off x="6205210" y="2815595"/>
              <a:ext cx="470718" cy="482605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683540" y="2643630"/>
              <a:ext cx="14698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 Progress</a:t>
              </a:r>
              <a:endPara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97599" y="3695700"/>
            <a:ext cx="1831466" cy="488358"/>
            <a:chOff x="6205210" y="3714750"/>
            <a:chExt cx="1831466" cy="488358"/>
          </a:xfrm>
        </p:grpSpPr>
        <p:pic>
          <p:nvPicPr>
            <p:cNvPr id="14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06" t="39321" r="66215" b="48210"/>
            <a:stretch/>
          </p:blipFill>
          <p:spPr bwMode="auto">
            <a:xfrm>
              <a:off x="6205210" y="3714750"/>
              <a:ext cx="485941" cy="48835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6689665" y="3774263"/>
              <a:ext cx="13470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accent6"/>
                  </a:solidFill>
                </a:rPr>
                <a:t>Started</a:t>
              </a:r>
              <a:endParaRPr lang="en-US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97599" y="4956065"/>
            <a:ext cx="1831586" cy="958923"/>
            <a:chOff x="6214066" y="5146565"/>
            <a:chExt cx="1831586" cy="958923"/>
          </a:xfrm>
        </p:grpSpPr>
        <p:pic>
          <p:nvPicPr>
            <p:cNvPr id="2054" name="Picture 6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586" t="45772" r="70608" b="42098"/>
            <a:stretch/>
          </p:blipFill>
          <p:spPr bwMode="auto">
            <a:xfrm>
              <a:off x="6214066" y="5146565"/>
              <a:ext cx="484575" cy="485812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760" t="58194" r="70442" b="30000"/>
            <a:stretch/>
          </p:blipFill>
          <p:spPr bwMode="auto">
            <a:xfrm>
              <a:off x="6221558" y="5619677"/>
              <a:ext cx="469593" cy="485811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6698641" y="5447711"/>
              <a:ext cx="13470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rgbClr val="C00000"/>
                  </a:solidFill>
                </a:rPr>
                <a:t>Pending</a:t>
              </a:r>
              <a:endParaRPr lang="en-US" b="1" dirty="0">
                <a:solidFill>
                  <a:srgbClr val="C00000"/>
                </a:solidFill>
              </a:endParaRPr>
            </a:p>
          </p:txBody>
        </p:sp>
      </p:grpSp>
      <p:cxnSp>
        <p:nvCxnSpPr>
          <p:cNvPr id="10" name="Straight Connector 9"/>
          <p:cNvCxnSpPr/>
          <p:nvPr/>
        </p:nvCxnSpPr>
        <p:spPr>
          <a:xfrm>
            <a:off x="139700" y="2282788"/>
            <a:ext cx="868045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39700" y="3343238"/>
            <a:ext cx="868045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39700" y="4608158"/>
            <a:ext cx="868045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854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0FCB-CE2F-47BB-9353-529C8B1C2A55}" type="slidenum">
              <a:rPr lang="en-US" altLang="en-US"/>
              <a:pPr/>
              <a:t>10</a:t>
            </a:fld>
            <a:endParaRPr lang="en-US" altLang="en-US" sz="1800" b="0" dirty="0">
              <a:solidFill>
                <a:schemeClr val="tx1"/>
              </a:solidFill>
            </a:endParaRPr>
          </a:p>
        </p:txBody>
      </p:sp>
      <p:sp>
        <p:nvSpPr>
          <p:cNvPr id="19458" name="Title 1"/>
          <p:cNvSpPr>
            <a:spLocks noGrp="1" noChangeArrowheads="1"/>
          </p:cNvSpPr>
          <p:nvPr>
            <p:ph type="title" idx="4294967295"/>
          </p:nvPr>
        </p:nvSpPr>
        <p:spPr>
          <a:ln/>
        </p:spPr>
        <p:txBody>
          <a:bodyPr/>
          <a:lstStyle/>
          <a:p>
            <a:r>
              <a:rPr lang="en-US" altLang="zh-CN" dirty="0"/>
              <a:t>FRA Contacts</a:t>
            </a:r>
          </a:p>
        </p:txBody>
      </p:sp>
      <p:sp>
        <p:nvSpPr>
          <p:cNvPr id="19459" name="TextBox 5"/>
          <p:cNvSpPr>
            <a:spLocks noChangeArrowheads="1"/>
          </p:cNvSpPr>
          <p:nvPr/>
        </p:nvSpPr>
        <p:spPr bwMode="auto">
          <a:xfrm>
            <a:off x="4641850" y="1879600"/>
            <a:ext cx="4095750" cy="4248150"/>
          </a:xfrm>
          <a:prstGeom prst="rect">
            <a:avLst/>
          </a:prstGeom>
          <a:solidFill>
            <a:srgbClr val="F8F8F8"/>
          </a:solidFill>
          <a:ln w="19050" cap="flat" cmpd="sng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b="1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Technical Questions:</a:t>
            </a: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Mark Hartong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Senior Scientific Technical Advisor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Federal Railroad Administration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(202) 493-1332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  <a:hlinkClick r:id="rId2"/>
              </a:rPr>
              <a:t>mark.hartong@dot.gov</a:t>
            </a:r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 </a:t>
            </a: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i="1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or</a:t>
            </a: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David Blackmore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Staff Director, Positive Train Control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Federal Railroad Administration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(312) 835-3903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  <a:hlinkClick r:id="rId3"/>
              </a:rPr>
              <a:t>david.blackmore@dot.gov</a:t>
            </a:r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 </a:t>
            </a:r>
            <a:endParaRPr lang="en-US" altLang="en-US" dirty="0"/>
          </a:p>
        </p:txBody>
      </p:sp>
      <p:sp>
        <p:nvSpPr>
          <p:cNvPr id="19460" name="TextBox 6"/>
          <p:cNvSpPr>
            <a:spLocks noChangeArrowheads="1"/>
          </p:cNvSpPr>
          <p:nvPr/>
        </p:nvSpPr>
        <p:spPr bwMode="auto">
          <a:xfrm>
            <a:off x="425450" y="1879600"/>
            <a:ext cx="3841750" cy="2308225"/>
          </a:xfrm>
          <a:prstGeom prst="rect">
            <a:avLst/>
          </a:prstGeom>
          <a:solidFill>
            <a:schemeClr val="tx2"/>
          </a:solidFill>
          <a:ln w="19050" cap="flat" cmpd="sng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b="1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General Questions:</a:t>
            </a:r>
          </a:p>
          <a:p>
            <a:endParaRPr lang="en-US" altLang="en-US" dirty="0">
              <a:solidFill>
                <a:srgbClr val="707070"/>
              </a:solidFill>
              <a:latin typeface="Tw Cen MT" pitchFamily="34" charset="0"/>
              <a:ea typeface="Tw Cen MT" pitchFamily="34" charset="0"/>
              <a:cs typeface="Tw Cen MT" pitchFamily="34" charset="0"/>
              <a:sym typeface="Tw Cen MT" pitchFamily="34" charset="0"/>
            </a:endParaRP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Devin Rouse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Project Manager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Office of Railroad Safety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Federal Railroad Administration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(202) 493-6185</a:t>
            </a:r>
          </a:p>
          <a:p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  <a:hlinkClick r:id="rId4"/>
              </a:rPr>
              <a:t>devin.rouse@dot.gov</a:t>
            </a:r>
            <a:r>
              <a:rPr lang="en-US" altLang="en-US" dirty="0">
                <a:solidFill>
                  <a:srgbClr val="707070"/>
                </a:solidFill>
                <a:latin typeface="Tw Cen MT" pitchFamily="34" charset="0"/>
                <a:ea typeface="Tw Cen MT" pitchFamily="34" charset="0"/>
                <a:cs typeface="Tw Cen MT" pitchFamily="34" charset="0"/>
                <a:sym typeface="Tw Cen MT" pitchFamily="34" charset="0"/>
              </a:rPr>
              <a:t> </a:t>
            </a:r>
            <a:endParaRPr lang="en-US" altLang="en-US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BEAUTIFY_FLAG" val="#wm#"/>
  <p:tag name="KSO_WM_UNIT_PPTX_LAYOUT_SHAPE" val="1"/>
</p:tagLst>
</file>

<file path=ppt/theme/theme1.xml><?xml version="1.0" encoding="utf-8"?>
<a:theme xmlns:a="http://schemas.openxmlformats.org/drawingml/2006/main" name="FRA PTC 101 for SCORT_DRAFT">
  <a:themeElements>
    <a:clrScheme name="">
      <a:dk1>
        <a:srgbClr val="707070"/>
      </a:dk1>
      <a:lt1>
        <a:srgbClr val="D5D5D5"/>
      </a:lt1>
      <a:dk2>
        <a:srgbClr val="F8F8F8"/>
      </a:dk2>
      <a:lt2>
        <a:srgbClr val="F2F2F2"/>
      </a:lt2>
      <a:accent1>
        <a:srgbClr val="7A7A7A"/>
      </a:accent1>
      <a:accent2>
        <a:srgbClr val="FF9900"/>
      </a:accent2>
      <a:accent3>
        <a:srgbClr val="E7E7E7"/>
      </a:accent3>
      <a:accent4>
        <a:srgbClr val="5F5F5F"/>
      </a:accent4>
      <a:accent5>
        <a:srgbClr val="BEBEBE"/>
      </a:accent5>
      <a:accent6>
        <a:srgbClr val="E78A00"/>
      </a:accent6>
      <a:hlink>
        <a:srgbClr val="FF9900"/>
      </a:hlink>
      <a:folHlink>
        <a:srgbClr val="FF9900"/>
      </a:folHlink>
    </a:clrScheme>
    <a:fontScheme name="FRA PTC 101 for SCORT_DRAFT">
      <a:majorFont>
        <a:latin typeface="Arial"/>
        <a:ea typeface="华文仿宋"/>
        <a:cs typeface="华文仿宋"/>
      </a:majorFont>
      <a:minorFont>
        <a:latin typeface="Arial"/>
        <a:ea typeface="华文仿宋"/>
        <a:cs typeface="华文仿宋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RA PTC 101 for SCORT_DRAFT">
  <a:themeElements>
    <a:clrScheme name="">
      <a:dk1>
        <a:srgbClr val="707070"/>
      </a:dk1>
      <a:lt1>
        <a:srgbClr val="D5D5D5"/>
      </a:lt1>
      <a:dk2>
        <a:srgbClr val="F8F8F8"/>
      </a:dk2>
      <a:lt2>
        <a:srgbClr val="F2F2F2"/>
      </a:lt2>
      <a:accent1>
        <a:srgbClr val="7A7A7A"/>
      </a:accent1>
      <a:accent2>
        <a:srgbClr val="FF9900"/>
      </a:accent2>
      <a:accent3>
        <a:srgbClr val="E7E7E7"/>
      </a:accent3>
      <a:accent4>
        <a:srgbClr val="5F5F5F"/>
      </a:accent4>
      <a:accent5>
        <a:srgbClr val="BEBEBE"/>
      </a:accent5>
      <a:accent6>
        <a:srgbClr val="E78A00"/>
      </a:accent6>
      <a:hlink>
        <a:srgbClr val="FF9900"/>
      </a:hlink>
      <a:folHlink>
        <a:srgbClr val="FF9900"/>
      </a:folHlink>
    </a:clrScheme>
    <a:fontScheme name="1_FRA PTC 101 for SCORT_DRAFT">
      <a:majorFont>
        <a:latin typeface="Arial"/>
        <a:ea typeface="华文仿宋"/>
        <a:cs typeface="华文仿宋"/>
      </a:majorFont>
      <a:minorFont>
        <a:latin typeface="Arial"/>
        <a:ea typeface="华文仿宋"/>
        <a:cs typeface="华文仿宋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FRA PTC 101 for SCORT_DRAFT">
  <a:themeElements>
    <a:clrScheme name="">
      <a:dk1>
        <a:srgbClr val="707070"/>
      </a:dk1>
      <a:lt1>
        <a:srgbClr val="D5D5D5"/>
      </a:lt1>
      <a:dk2>
        <a:srgbClr val="F8F8F8"/>
      </a:dk2>
      <a:lt2>
        <a:srgbClr val="F2F2F2"/>
      </a:lt2>
      <a:accent1>
        <a:srgbClr val="7A7A7A"/>
      </a:accent1>
      <a:accent2>
        <a:srgbClr val="FF9900"/>
      </a:accent2>
      <a:accent3>
        <a:srgbClr val="E7E7E7"/>
      </a:accent3>
      <a:accent4>
        <a:srgbClr val="5F5F5F"/>
      </a:accent4>
      <a:accent5>
        <a:srgbClr val="BEBEBE"/>
      </a:accent5>
      <a:accent6>
        <a:srgbClr val="E78A00"/>
      </a:accent6>
      <a:hlink>
        <a:srgbClr val="FF9900"/>
      </a:hlink>
      <a:folHlink>
        <a:srgbClr val="FF9900"/>
      </a:folHlink>
    </a:clrScheme>
    <a:fontScheme name="1_FRA PTC 101 for SCORT_DRAFT">
      <a:majorFont>
        <a:latin typeface="Arial"/>
        <a:ea typeface="华文仿宋"/>
        <a:cs typeface="华文仿宋"/>
      </a:majorFont>
      <a:minorFont>
        <a:latin typeface="Arial"/>
        <a:ea typeface="华文仿宋"/>
        <a:cs typeface="华文仿宋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707070"/>
      </a:dk1>
      <a:lt1>
        <a:srgbClr val="D5D5D5"/>
      </a:lt1>
      <a:dk2>
        <a:srgbClr val="F8F8F8"/>
      </a:dk2>
      <a:lt2>
        <a:srgbClr val="F2F2F2"/>
      </a:lt2>
      <a:accent1>
        <a:srgbClr val="7A7A7A"/>
      </a:accent1>
      <a:accent2>
        <a:srgbClr val="FF9900"/>
      </a:accent2>
      <a:accent3>
        <a:srgbClr val="E7E7E7"/>
      </a:accent3>
      <a:accent4>
        <a:srgbClr val="5F5F5F"/>
      </a:accent4>
      <a:accent5>
        <a:srgbClr val="BEBEBE"/>
      </a:accent5>
      <a:accent6>
        <a:srgbClr val="E78A00"/>
      </a:accent6>
      <a:hlink>
        <a:srgbClr val="FF9900"/>
      </a:hlink>
      <a:folHlink>
        <a:srgbClr val="FF99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F8F8F8"/>
    </a:dk1>
    <a:lt1>
      <a:srgbClr val="D5D5D5"/>
    </a:lt1>
    <a:dk2>
      <a:srgbClr val="707070"/>
    </a:dk2>
    <a:lt2>
      <a:srgbClr val="F2F2F2"/>
    </a:lt2>
    <a:accent1>
      <a:srgbClr val="7A7A7A"/>
    </a:accent1>
    <a:accent2>
      <a:srgbClr val="FF9900"/>
    </a:accent2>
    <a:accent3>
      <a:srgbClr val="BBBBBB"/>
    </a:accent3>
    <a:accent4>
      <a:srgbClr val="B6B6B6"/>
    </a:accent4>
    <a:accent5>
      <a:srgbClr val="BEBEBE"/>
    </a:accent5>
    <a:accent6>
      <a:srgbClr val="E78A00"/>
    </a:accent6>
    <a:hlink>
      <a:srgbClr val="FF9900"/>
    </a:hlink>
    <a:folHlink>
      <a:srgbClr val="FF99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707070"/>
    </a:dk1>
    <a:lt1>
      <a:srgbClr val="D5D5D5"/>
    </a:lt1>
    <a:dk2>
      <a:srgbClr val="F8F8F8"/>
    </a:dk2>
    <a:lt2>
      <a:srgbClr val="F2F2F2"/>
    </a:lt2>
    <a:accent1>
      <a:srgbClr val="7A7A7A"/>
    </a:accent1>
    <a:accent2>
      <a:srgbClr val="FF9900"/>
    </a:accent2>
    <a:accent3>
      <a:srgbClr val="E7E7E7"/>
    </a:accent3>
    <a:accent4>
      <a:srgbClr val="5F5F5F"/>
    </a:accent4>
    <a:accent5>
      <a:srgbClr val="BEBEBE"/>
    </a:accent5>
    <a:accent6>
      <a:srgbClr val="E78A00"/>
    </a:accent6>
    <a:hlink>
      <a:srgbClr val="FF9900"/>
    </a:hlink>
    <a:folHlink>
      <a:srgbClr val="FF99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2856</TotalTime>
  <Pages>0</Pages>
  <Words>641</Words>
  <Characters>0</Characters>
  <Application>Microsoft Office PowerPoint</Application>
  <DocSecurity>0</DocSecurity>
  <PresentationFormat>On-screen Show (4:3)</PresentationFormat>
  <Lines>0</Lines>
  <Paragraphs>150</Paragraphs>
  <Slides>10</Slides>
  <Notes>1</Notes>
  <HiddenSlides>0</HiddenSlides>
  <MMClips>0</MMClips>
  <ScaleCrop>true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FRA PTC 101 for SCORT_DRAFT</vt:lpstr>
      <vt:lpstr>1_FRA PTC 101 for SCORT_DRAFT</vt:lpstr>
      <vt:lpstr>1_FRA PTC 101 for SCORT_DRAFT</vt:lpstr>
      <vt:lpstr>PTC Implementation RSAC Update</vt:lpstr>
      <vt:lpstr>Outline</vt:lpstr>
      <vt:lpstr>New for 2016</vt:lpstr>
      <vt:lpstr>PTC Railroads and Nationwide Implementation</vt:lpstr>
      <vt:lpstr>Industry Progress Highlights</vt:lpstr>
      <vt:lpstr>Status of major systems currently under development</vt:lpstr>
      <vt:lpstr>PTC Grants</vt:lpstr>
      <vt:lpstr>Upcoming changes to enhance FRA PTC website utility and information availability  </vt:lpstr>
      <vt:lpstr>Particular areas of focus for FRA in the near term</vt:lpstr>
      <vt:lpstr>FRA Contacts</vt:lpstr>
    </vt:vector>
  </TitlesOfParts>
  <Company>DOT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DCR</dc:creator>
  <cp:lastModifiedBy>DCR</cp:lastModifiedBy>
  <cp:revision>122</cp:revision>
  <dcterms:created xsi:type="dcterms:W3CDTF">2015-08-13T18:50:00Z</dcterms:created>
  <dcterms:modified xsi:type="dcterms:W3CDTF">2016-08-31T20:07:55Z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0x01010011503F4682E478408FBEDAA2D3953EE3</vt:lpwstr>
  </property>
  <property fmtid="{D5CDD505-2E9C-101B-9397-08002B2CF9AE}" pid="3" name="KSOProductBuildVer">
    <vt:lpwstr>1033-5.1.0</vt:lpwstr>
  </property>
</Properties>
</file>