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3" r:id="rId1"/>
    <p:sldMasterId id="2147483688" r:id="rId2"/>
  </p:sldMasterIdLst>
  <p:notesMasterIdLst>
    <p:notesMasterId r:id="rId22"/>
  </p:notesMasterIdLst>
  <p:handoutMasterIdLst>
    <p:handoutMasterId r:id="rId23"/>
  </p:handoutMasterIdLst>
  <p:sldIdLst>
    <p:sldId id="308" r:id="rId3"/>
    <p:sldId id="309" r:id="rId4"/>
    <p:sldId id="310" r:id="rId5"/>
    <p:sldId id="311" r:id="rId6"/>
    <p:sldId id="312" r:id="rId7"/>
    <p:sldId id="313" r:id="rId8"/>
    <p:sldId id="314" r:id="rId9"/>
    <p:sldId id="327" r:id="rId10"/>
    <p:sldId id="316" r:id="rId11"/>
    <p:sldId id="317" r:id="rId12"/>
    <p:sldId id="318" r:id="rId13"/>
    <p:sldId id="319" r:id="rId14"/>
    <p:sldId id="320" r:id="rId15"/>
    <p:sldId id="321" r:id="rId16"/>
    <p:sldId id="322" r:id="rId17"/>
    <p:sldId id="328" r:id="rId18"/>
    <p:sldId id="324" r:id="rId19"/>
    <p:sldId id="325" r:id="rId20"/>
    <p:sldId id="326" r:id="rId21"/>
  </p:sldIdLst>
  <p:sldSz cx="9144000" cy="6858000" type="screen4x3"/>
  <p:notesSz cx="6858000" cy="9296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RJA" initials="U" lastIdx="5" clrIdx="0"/>
  <p:cmAuthor id="1" name="Adduci, Robert (FRA)" initials="RJA" lastIdx="4" clrIdx="1"/>
  <p:cmAuthor id="2" name="elizabeth gross" initials="eg" lastIdx="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063" autoAdjust="0"/>
  </p:normalViewPr>
  <p:slideViewPr>
    <p:cSldViewPr snapToGrid="0" snapToObjects="1">
      <p:cViewPr varScale="1">
        <p:scale>
          <a:sx n="127" d="100"/>
          <a:sy n="127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commentAuthors" Target="commentAuthor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A94379-97FA-4FA9-B085-B51371913E65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B7BE3-8250-432E-83C5-811A5C9AC8A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94218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FEBB4A-788C-4795-B857-08E30197D011}" type="datetimeFigureOut">
              <a:rPr lang="en-US" smtClean="0"/>
              <a:t>9/9/2016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15790"/>
            <a:ext cx="5486400" cy="418338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829967"/>
            <a:ext cx="2971800" cy="4648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258B97-B4F4-4DF9-99B7-D6F274E4E3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2515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6C88113-1F55-4564-9CC2-0B9CD98195D9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2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7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8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9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10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11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12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13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14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16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17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18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defTabSz="897301" eaLnBrk="0" fontAlgn="base" hangingPunct="0">
              <a:spcBef>
                <a:spcPct val="30000"/>
              </a:spcBef>
              <a:spcAft>
                <a:spcPct val="0"/>
              </a:spcAft>
              <a:defRPr/>
            </a:pPr>
            <a:endParaRPr lang="en-US" dirty="0"/>
          </a:p>
          <a:p>
            <a:endParaRPr lang="en-US" altLang="en-US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37DC5EA-972A-449A-BB6F-B533E749AEA9}" type="slidenum">
              <a:rPr lang="en-US">
                <a:solidFill>
                  <a:prstClr val="black"/>
                </a:solidFill>
              </a:rPr>
              <a:pPr>
                <a:defRPr/>
              </a:pPr>
              <a:t>19</a:t>
            </a:fld>
            <a:endParaRPr lang="en-US" dirty="0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2113" y="228600"/>
            <a:ext cx="82946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dirty="0" smtClean="0">
                <a:solidFill>
                  <a:srgbClr val="1F497D"/>
                </a:solidFill>
              </a:rPr>
              <a:t>F   E   D   E   R   A   L      R   A   I   L   R   O   A   D       A   D   M   I   N   I   S   T   R   A   T   I   O   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010400" y="647700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8FDE12-A4FD-4F2A-873C-BD8716A83E1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3505200" y="6096000"/>
            <a:ext cx="2590800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180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6B5F59E1-B9A5-4564-8F29-F87595D106A9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7C5349-E837-4BEB-B8B7-67EE6B44900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75818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BA713400-F187-4824-85C0-3C9DB8F415EB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1EA69A-DEDF-403C-A02B-3564227FE3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2602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57344659-E75C-46D1-989C-906BC968449C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231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6C0572-B00A-4ABB-B482-F758F9F842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343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2CAE733F-9255-4720-B339-3DE5F9E9B4D2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125A6D-173D-4638-8070-06E0E6038F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933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584EDCDB-3710-407B-8CF0-CFD71D4D1D08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6B6C11-3A76-4899-AB88-0D1809D7211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6390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E1BCFA2-2791-4968-A769-8D414ADE743E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8C740-A7FB-4020-8116-34A0BCEC77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5180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2ACA34D-0DD9-4352-B7F6-7F6C449BEE3C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C059BE-D450-4C2F-978E-D4E561C109C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21691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202E39C1-3400-468C-BF14-5D7C5D39EE51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E53A2-DFA1-42AF-8AF0-A3A4710D27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6542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3CB9811-EB37-47BD-99C4-94A5A7686A77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9CD6F-8489-4DB8-9B4A-3E4529EEADE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3119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BC0FBAEE-B78F-40E9-BA96-EBFCE0B5B396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00A71B-4597-41C8-9C9E-DA5B60E36B8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6296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685800"/>
            <a:ext cx="3744118" cy="3750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4C25BC4-8609-4BB5-BB37-C6F535EFAEFC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1828800" y="6248400"/>
            <a:ext cx="594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370638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D69C6D-9BF0-46B1-94CB-43C53505A51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6456291"/>
      </p:ext>
    </p:extLst>
  </p:cSld>
  <p:clrMapOvr>
    <a:masterClrMapping/>
  </p:clrMapOvr>
  <p:transition spd="slow"/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Aspect="1"/>
          </p:cNvCxnSpPr>
          <p:nvPr/>
        </p:nvCxnSpPr>
        <p:spPr>
          <a:xfrm flipV="1">
            <a:off x="304800" y="1219200"/>
            <a:ext cx="8458200" cy="26988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3258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33400" y="4953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D6A4E6FF-6721-4B0A-994F-685D097BF3B7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1F2BB-1742-473D-8B0D-D99AD664255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77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392113" y="228600"/>
            <a:ext cx="8294687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400" dirty="0" smtClean="0">
                <a:solidFill>
                  <a:srgbClr val="1F497D"/>
                </a:solidFill>
              </a:rPr>
              <a:t>F   E   D   E   R   A   L      R   A   I   L   R   O   A   D       A   D   M   I   N   I   S   T   R   A   T   I   O   N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>
          <a:xfrm>
            <a:off x="3276600" y="6248400"/>
            <a:ext cx="2895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>
          <a:xfrm>
            <a:off x="7010400" y="6477000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A3175C-FF6D-4171-8D66-D8B0ACA3B1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93927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E37FCB9D-07DF-45EE-BDDB-53E87E1E3A72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8CD7A-B5E7-4BE4-B747-FECC89DD0F7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440216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CAED6492-9673-471D-AF4E-A1C7B5D94557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11421-188D-4957-9298-48076BFCC4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493398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646A8E2C-29AF-4F07-BDF0-D231368BDDC2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231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2CFDA1-5505-4D49-A4A3-1A71FE41040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11754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1890DEBA-1B36-4B5E-B4BE-D88433788B03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492875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0E0E1-DD5C-4D85-9673-E9B544D7279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30621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CC7E40D-FCAB-4ADF-94EC-19877889A005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F9E13-C4A8-42E5-9C7B-AFF5D1A3F71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60471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E472C948-1512-47F7-8F06-6CA6DDD0DEDE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95715-EB84-49D9-B512-618A06A107B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205242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95B36F7-C92A-45A8-9369-7FD2CA48B65D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429F0A-AAE1-4997-8454-AE8867A8B2F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205035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31BA1CE4-BB1D-4B7F-BFCF-EDE708EA2609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432B6E-7630-49BE-9AA2-335099AD773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090679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45C27542-08A0-4F95-BE9E-9223A934042A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A678D1-4EA5-47E4-9321-A034212FBCA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94019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1447800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198BC7C6-B071-4ABB-ABEA-54145671C97B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C18E2-6DC5-4FDC-9C51-7B8F2BA38DE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76887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685800"/>
            <a:ext cx="3744118" cy="37504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A125CA32-CD92-4368-8F1C-A83B75C7436B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1828800" y="6248400"/>
            <a:ext cx="594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7010400" y="6370638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432980-69B7-4066-A04C-D6655D8DDB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428156"/>
      </p:ext>
    </p:extLst>
  </p:cSld>
  <p:clrMapOvr>
    <a:masterClrMapping/>
  </p:clrMapOvr>
  <p:transition spd="slow"/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>
            <a:cxnSpLocks noChangeAspect="1"/>
          </p:cNvCxnSpPr>
          <p:nvPr/>
        </p:nvCxnSpPr>
        <p:spPr>
          <a:xfrm flipV="1">
            <a:off x="304800" y="1219200"/>
            <a:ext cx="8458200" cy="26988"/>
          </a:xfrm>
          <a:prstGeom prst="line">
            <a:avLst/>
          </a:prstGeom>
          <a:ln w="28575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175865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533400" y="495300"/>
            <a:ext cx="8229600" cy="1143000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1676400" cy="4572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prstClr val="black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73785449-9A3B-475C-AE5D-C5E0CB8FB058}" type="datetime1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9/9/2016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8EED6-4362-4FD3-8C3E-70429805C70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8694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emf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slideLayout" Target="../slideLayouts/slideLayout27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17" Type="http://schemas.openxmlformats.org/officeDocument/2006/relationships/image" Target="../media/image2.emf"/><Relationship Id="rId2" Type="http://schemas.openxmlformats.org/officeDocument/2006/relationships/slideLayout" Target="../slideLayouts/slideLayout16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slideLayout" Target="../slideLayouts/slideLayout2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409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1513" y="6483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13C47393-508A-4172-A17B-5B42F6C6A9DF}" type="slidenum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4572000" y="6397625"/>
            <a:ext cx="762000" cy="307975"/>
          </a:xfrm>
          <a:prstGeom prst="rect">
            <a:avLst/>
          </a:prstGeom>
          <a:ln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defTabSz="914400">
              <a:defRPr/>
            </a:pPr>
            <a:fld id="{9DF5FF15-01E8-4881-AC42-36636C632573}" type="datetime1">
              <a:rPr lang="en-US" sz="800" smtClean="0">
                <a:solidFill>
                  <a:prstClr val="black"/>
                </a:solidFill>
              </a:rPr>
              <a:pPr defTabSz="914400">
                <a:defRPr/>
              </a:pPr>
              <a:t>9/9/2016</a:t>
            </a:fld>
            <a:endParaRPr lang="en-US" sz="800" dirty="0">
              <a:solidFill>
                <a:prstClr val="black"/>
              </a:solidFill>
            </a:endParaRPr>
          </a:p>
        </p:txBody>
      </p:sp>
      <p:pic>
        <p:nvPicPr>
          <p:cNvPr id="4103" name="Picture 21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200" dirty="0" smtClean="0">
                <a:solidFill>
                  <a:prstClr val="black"/>
                </a:solidFill>
              </a:rPr>
              <a:t>FRA – Office of Railroad Safety</a:t>
            </a: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1200" dirty="0" smtClean="0">
              <a:solidFill>
                <a:prstClr val="black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71" t="5664" r="1443" b="4343"/>
          <a:stretch/>
        </p:blipFill>
        <p:spPr bwMode="auto">
          <a:xfrm>
            <a:off x="295737" y="5853873"/>
            <a:ext cx="1274470" cy="91439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8" name="Rectangle 17"/>
          <p:cNvSpPr/>
          <p:nvPr/>
        </p:nvSpPr>
        <p:spPr>
          <a:xfrm>
            <a:off x="1371600" y="6483350"/>
            <a:ext cx="381000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36675" y="6357938"/>
            <a:ext cx="720725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462088" y="6113463"/>
            <a:ext cx="1281112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427163" y="6227763"/>
            <a:ext cx="858837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524000" y="5995988"/>
            <a:ext cx="1925638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4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</p:spTree>
    <p:extLst>
      <p:ext uri="{BB962C8B-B14F-4D97-AF65-F5344CB8AC3E}">
        <p14:creationId xmlns:p14="http://schemas.microsoft.com/office/powerpoint/2010/main" val="43776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512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21513" y="6483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fld id="{8B7B64E7-2B73-4C56-8EF1-BEBD2CC363E0}" type="slidenum">
              <a:rPr lang="en-US"/>
              <a:pPr defTabSz="91440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/>
          </a:p>
        </p:txBody>
      </p:sp>
      <p:sp>
        <p:nvSpPr>
          <p:cNvPr id="7" name="Rectangle 4"/>
          <p:cNvSpPr txBox="1">
            <a:spLocks noChangeArrowheads="1"/>
          </p:cNvSpPr>
          <p:nvPr/>
        </p:nvSpPr>
        <p:spPr>
          <a:xfrm>
            <a:off x="4572000" y="6397625"/>
            <a:ext cx="762000" cy="307975"/>
          </a:xfrm>
          <a:prstGeom prst="rect">
            <a:avLst/>
          </a:prstGeom>
          <a:ln/>
        </p:spPr>
        <p:txBody>
          <a:bodyPr/>
          <a:lstStyle>
            <a:defPPr>
              <a:defRPr lang="en-US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+mn-cs"/>
              </a:defRPr>
            </a:lvl9pPr>
          </a:lstStyle>
          <a:p>
            <a:pPr defTabSz="914400">
              <a:defRPr/>
            </a:pPr>
            <a:fld id="{9DF5FF15-01E8-4881-AC42-36636C632573}" type="datetime1">
              <a:rPr lang="en-US" sz="800" smtClean="0">
                <a:solidFill>
                  <a:prstClr val="black"/>
                </a:solidFill>
              </a:rPr>
              <a:pPr defTabSz="914400">
                <a:defRPr/>
              </a:pPr>
              <a:t>9/9/2016</a:t>
            </a:fld>
            <a:endParaRPr lang="en-US" sz="800" dirty="0">
              <a:solidFill>
                <a:prstClr val="black"/>
              </a:solidFill>
            </a:endParaRPr>
          </a:p>
        </p:txBody>
      </p:sp>
      <p:pic>
        <p:nvPicPr>
          <p:cNvPr id="5127" name="Picture 21"/>
          <p:cNvPicPr>
            <a:picLocks noChangeAspect="1"/>
          </p:cNvPicPr>
          <p:nvPr/>
        </p:nvPicPr>
        <p:blipFill>
          <a:blip r:embed="rId1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29575" y="5943600"/>
            <a:ext cx="733425" cy="74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2" name="TextBox 13"/>
          <p:cNvSpPr txBox="1">
            <a:spLocks noChangeArrowheads="1"/>
          </p:cNvSpPr>
          <p:nvPr/>
        </p:nvSpPr>
        <p:spPr bwMode="auto">
          <a:xfrm>
            <a:off x="2667000" y="6167438"/>
            <a:ext cx="43545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1200" dirty="0" smtClean="0">
                <a:solidFill>
                  <a:prstClr val="black"/>
                </a:solidFill>
              </a:rPr>
              <a:t>FRA – Office of Railroad Safety</a:t>
            </a:r>
          </a:p>
          <a:p>
            <a:pPr algn="ctr"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en-US" altLang="en-US" sz="1200" dirty="0" smtClean="0">
              <a:solidFill>
                <a:prstClr val="black"/>
              </a:solidFill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1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71" t="5664" r="1443" b="4343"/>
          <a:stretch/>
        </p:blipFill>
        <p:spPr bwMode="auto">
          <a:xfrm>
            <a:off x="295737" y="5853873"/>
            <a:ext cx="1274470" cy="914397"/>
          </a:xfrm>
          <a:prstGeom prst="rect">
            <a:avLst/>
          </a:prstGeom>
          <a:ln>
            <a:noFill/>
          </a:ln>
          <a:effectLst>
            <a:softEdge rad="112500"/>
          </a:effectLst>
          <a:extLst/>
        </p:spPr>
      </p:pic>
      <p:sp>
        <p:nvSpPr>
          <p:cNvPr id="18" name="Rectangle 17"/>
          <p:cNvSpPr/>
          <p:nvPr/>
        </p:nvSpPr>
        <p:spPr>
          <a:xfrm>
            <a:off x="1371600" y="6483350"/>
            <a:ext cx="381000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336675" y="6357938"/>
            <a:ext cx="720725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1462088" y="6113463"/>
            <a:ext cx="1281112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427163" y="6227763"/>
            <a:ext cx="858837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524000" y="5995988"/>
            <a:ext cx="1925638" cy="57150"/>
          </a:xfrm>
          <a:prstGeom prst="rect">
            <a:avLst/>
          </a:prstGeom>
          <a:gradFill flip="none" rotWithShape="1">
            <a:gsLst>
              <a:gs pos="0">
                <a:srgbClr val="C00000"/>
              </a:gs>
              <a:gs pos="100000">
                <a:schemeClr val="bg1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6629400"/>
            <a:ext cx="1341438" cy="1381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40" name="TextBox 16"/>
          <p:cNvSpPr txBox="1">
            <a:spLocks noChangeArrowheads="1"/>
          </p:cNvSpPr>
          <p:nvPr/>
        </p:nvSpPr>
        <p:spPr bwMode="auto">
          <a:xfrm>
            <a:off x="287338" y="6565900"/>
            <a:ext cx="2160587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 sz="8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Moving America Forward</a:t>
            </a:r>
          </a:p>
        </p:txBody>
      </p:sp>
    </p:spTree>
    <p:extLst>
      <p:ext uri="{BB962C8B-B14F-4D97-AF65-F5344CB8AC3E}">
        <p14:creationId xmlns:p14="http://schemas.microsoft.com/office/powerpoint/2010/main" val="1841308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Subtitle 2"/>
          <p:cNvSpPr>
            <a:spLocks noGrp="1"/>
          </p:cNvSpPr>
          <p:nvPr>
            <p:ph type="subTitle" idx="1"/>
          </p:nvPr>
        </p:nvSpPr>
        <p:spPr>
          <a:xfrm>
            <a:off x="914400" y="4396149"/>
            <a:ext cx="7315199" cy="2057400"/>
          </a:xfrm>
        </p:spPr>
        <p:txBody>
          <a:bodyPr/>
          <a:lstStyle/>
          <a:p>
            <a:pPr marL="342900" indent="-342900" eaLnBrk="1" hangingPunct="1"/>
            <a:r>
              <a:rPr lang="en-US" altLang="en-US" sz="2800" dirty="0" smtClean="0">
                <a:solidFill>
                  <a:srgbClr val="000000"/>
                </a:solidFill>
                <a:cs typeface="Arial" charset="0"/>
              </a:rPr>
              <a:t>Passenger Rail Division</a:t>
            </a:r>
          </a:p>
          <a:p>
            <a:pPr marL="342900" indent="-342900" eaLnBrk="1" hangingPunct="1"/>
            <a:r>
              <a:rPr lang="en-US" altLang="en-US" sz="2800" dirty="0" smtClean="0">
                <a:solidFill>
                  <a:srgbClr val="000000"/>
                </a:solidFill>
                <a:cs typeface="Arial" charset="0"/>
              </a:rPr>
              <a:t>System Safety Final Rule</a:t>
            </a:r>
          </a:p>
          <a:p>
            <a:pPr marL="342900" indent="-342900" eaLnBrk="1" hangingPunct="1"/>
            <a:r>
              <a:rPr lang="en-US" altLang="en-US" sz="2800" dirty="0" smtClean="0">
                <a:solidFill>
                  <a:srgbClr val="000000"/>
                </a:solidFill>
                <a:cs typeface="Arial" charset="0"/>
              </a:rPr>
              <a:t>49CFR270 Report</a:t>
            </a:r>
          </a:p>
          <a:p>
            <a:pPr marL="342900" indent="-342900" eaLnBrk="1" hangingPunct="1"/>
            <a:r>
              <a:rPr lang="en-US" altLang="en-US" sz="2800" dirty="0" smtClean="0">
                <a:solidFill>
                  <a:srgbClr val="000000"/>
                </a:solidFill>
                <a:cs typeface="Arial" charset="0"/>
              </a:rPr>
              <a:t>September 15, 2016</a:t>
            </a:r>
          </a:p>
        </p:txBody>
      </p:sp>
      <p:sp>
        <p:nvSpPr>
          <p:cNvPr id="34818" name="Title 1"/>
          <p:cNvSpPr>
            <a:spLocks noGrp="1"/>
          </p:cNvSpPr>
          <p:nvPr>
            <p:ph type="ctrTitle"/>
          </p:nvPr>
        </p:nvSpPr>
        <p:spPr>
          <a:xfrm>
            <a:off x="1600200" y="2948349"/>
            <a:ext cx="5943600" cy="1447800"/>
          </a:xfrm>
          <a:noFill/>
          <a:ln w="28575">
            <a:noFill/>
          </a:ln>
          <a:effectLst/>
        </p:spPr>
        <p:txBody>
          <a:bodyPr/>
          <a:lstStyle/>
          <a:p>
            <a:pPr eaLnBrk="1" hangingPunct="1">
              <a:defRPr/>
            </a:pPr>
            <a:r>
              <a:rPr lang="en-US" altLang="en-US" sz="4600" dirty="0"/>
              <a:t>Office of Railroad Safety</a:t>
            </a:r>
            <a:br>
              <a:rPr lang="en-US" altLang="en-US" sz="4600" dirty="0"/>
            </a:br>
            <a:r>
              <a:rPr lang="en-US" altLang="en-US" sz="4200" dirty="0"/>
              <a:t>Presentation</a:t>
            </a:r>
            <a:endParaRPr lang="en-US" altLang="en-US" sz="4200" dirty="0" smtClean="0">
              <a:effectLst/>
              <a:latin typeface="+mn-lt"/>
              <a:cs typeface="Arial" charset="0"/>
            </a:endParaRPr>
          </a:p>
        </p:txBody>
      </p:sp>
      <p:grpSp>
        <p:nvGrpSpPr>
          <p:cNvPr id="2" name="Group 1"/>
          <p:cNvGrpSpPr>
            <a:grpSpLocks noChangeAspect="1"/>
          </p:cNvGrpSpPr>
          <p:nvPr/>
        </p:nvGrpSpPr>
        <p:grpSpPr>
          <a:xfrm>
            <a:off x="0" y="914400"/>
            <a:ext cx="9144000" cy="2027323"/>
            <a:chOff x="240574" y="990597"/>
            <a:chExt cx="8662852" cy="1920648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583974" y="990598"/>
              <a:ext cx="2218509" cy="1920647"/>
            </a:xfrm>
            <a:prstGeom prst="rect">
              <a:avLst/>
            </a:prstGeom>
            <a:noFill/>
            <a:ln w="3175" cmpd="sng">
              <a:solidFill>
                <a:schemeClr val="tx1"/>
              </a:solidFill>
            </a:ln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0574" y="990599"/>
              <a:ext cx="2209801" cy="1920646"/>
            </a:xfrm>
            <a:prstGeom prst="rect">
              <a:avLst/>
            </a:prstGeom>
            <a:noFill/>
            <a:ln w="3175" cmpd="sng">
              <a:solidFill>
                <a:schemeClr val="tx1"/>
              </a:solidFill>
            </a:ln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450376" y="990599"/>
              <a:ext cx="2133598" cy="1920646"/>
            </a:xfrm>
            <a:prstGeom prst="rect">
              <a:avLst/>
            </a:prstGeom>
            <a:noFill/>
            <a:ln w="3175" cmpd="sng">
              <a:solidFill>
                <a:schemeClr val="tx1"/>
              </a:solidFill>
            </a:ln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793774" y="990597"/>
              <a:ext cx="2109652" cy="1920647"/>
            </a:xfrm>
            <a:prstGeom prst="rect">
              <a:avLst/>
            </a:prstGeom>
            <a:noFill/>
            <a:ln w="3175" cmpd="sng">
              <a:solidFill>
                <a:schemeClr val="tx1"/>
              </a:solidFill>
            </a:ln>
          </p:spPr>
        </p:pic>
      </p:grpSp>
      <p:cxnSp>
        <p:nvCxnSpPr>
          <p:cNvPr id="6" name="Straight Connector 5"/>
          <p:cNvCxnSpPr/>
          <p:nvPr/>
        </p:nvCxnSpPr>
        <p:spPr>
          <a:xfrm>
            <a:off x="1841439" y="4373160"/>
            <a:ext cx="54864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6804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666039">
            <a:off x="3990234" y="583038"/>
            <a:ext cx="4445733" cy="5193346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65502" y="2358000"/>
            <a:ext cx="2787805" cy="345444"/>
          </a:xfrm>
          <a:prstGeom prst="rect">
            <a:avLst/>
          </a:prstGeom>
          <a:solidFill>
            <a:srgbClr val="FFFFFF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1"/>
          <p:cNvSpPr>
            <a:spLocks noChangeAspect="1"/>
          </p:cNvSpPr>
          <p:nvPr/>
        </p:nvSpPr>
        <p:spPr>
          <a:xfrm>
            <a:off x="667784" y="2295939"/>
            <a:ext cx="7808432" cy="286232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000" dirty="0">
                <a:solidFill>
                  <a:prstClr val="black"/>
                </a:solidFill>
                <a:cs typeface="Arial" charset="0"/>
              </a:rPr>
              <a:t>Published as 49 CFR Part270</a:t>
            </a:r>
          </a:p>
          <a:p>
            <a:pPr marL="690563" lvl="1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August 12, 2016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endParaRPr lang="en-US" sz="3000" dirty="0" smtClean="0">
              <a:solidFill>
                <a:prstClr val="black"/>
              </a:solidFill>
              <a:cs typeface="Arial" charset="0"/>
            </a:endParaRP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Effective – October 10, 2016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endParaRPr lang="en-US" sz="3000" i="1" dirty="0" smtClean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 smtClean="0">
                <a:solidFill>
                  <a:prstClr val="black"/>
                </a:solidFill>
              </a:rPr>
              <a:t>Agenda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715962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en-US" dirty="0" smtClean="0"/>
              <a:t>System Safety Program (SSP) Rule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26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Rectangle 1"/>
          <p:cNvSpPr>
            <a:spLocks noChangeAspect="1"/>
          </p:cNvSpPr>
          <p:nvPr/>
        </p:nvSpPr>
        <p:spPr>
          <a:xfrm>
            <a:off x="667784" y="2372139"/>
            <a:ext cx="3697182" cy="364715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 smtClean="0">
                <a:solidFill>
                  <a:prstClr val="black"/>
                </a:solidFill>
                <a:cs typeface="Arial" charset="0"/>
              </a:rPr>
              <a:t> </a:t>
            </a:r>
            <a:r>
              <a:rPr lang="en-US" sz="3000" dirty="0">
                <a:solidFill>
                  <a:prstClr val="black"/>
                </a:solidFill>
                <a:cs typeface="Arial" charset="0"/>
              </a:rPr>
              <a:t>Proactive 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Systematic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Actively promoting continuous safety improvement 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Directly affecting safety culture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Approach to Safety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10767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>
                <a:solidFill>
                  <a:schemeClr val="tx1"/>
                </a:solidFill>
                <a:cs typeface="Arial" panose="020B0604020202020204" pitchFamily="34" charset="0"/>
              </a:rPr>
              <a:t>SSP </a:t>
            </a:r>
            <a:r>
              <a:rPr lang="en-US" dirty="0" smtClean="0">
                <a:cs typeface="Arial" panose="020B0604020202020204" pitchFamily="34" charset="0"/>
              </a:rPr>
              <a:t>is not prescriptive, it is a more process driven approach:</a:t>
            </a:r>
            <a:endParaRPr lang="en-US" dirty="0"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8" name="Picture 4" descr="http://safetytoolboxtopics.com/images/stories/safetymeeting1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64966" y="2242091"/>
            <a:ext cx="4783347" cy="3188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3444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Flexible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3982082"/>
            <a:ext cx="8229600" cy="1603787"/>
          </a:xfrm>
        </p:spPr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dirty="0"/>
              <a:t>The rule provides each railroad with </a:t>
            </a:r>
            <a:r>
              <a:rPr lang="en-US" dirty="0" smtClean="0"/>
              <a:t>flexibility </a:t>
            </a:r>
            <a:r>
              <a:rPr lang="en-US" dirty="0"/>
              <a:t>to tailor its SSP to its specific operations.  </a:t>
            </a:r>
          </a:p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-2" y="1180765"/>
            <a:ext cx="4442376" cy="2374597"/>
            <a:chOff x="-1" y="936702"/>
            <a:chExt cx="4442376" cy="2374597"/>
          </a:xfrm>
        </p:grpSpPr>
        <p:pic>
          <p:nvPicPr>
            <p:cNvPr id="9" name="Picture 2" descr="https://c1.staticflickr.com/7/6154/6187501937_6fdc7056a1_b.jpg"/>
            <p:cNvPicPr>
              <a:picLocks noChangeAspect="1" noChangeArrowheads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0" y="936702"/>
              <a:ext cx="4442375" cy="237459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Rectangle 9"/>
            <p:cNvSpPr/>
            <p:nvPr/>
          </p:nvSpPr>
          <p:spPr>
            <a:xfrm>
              <a:off x="-1" y="3049739"/>
              <a:ext cx="4442375" cy="2308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/>
                <a:t>https://c1.staticflickr.com/7/6154/6187501937_6fdc7056a1_b.jpg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542263" y="1180764"/>
            <a:ext cx="4601736" cy="2374597"/>
            <a:chOff x="4542264" y="877227"/>
            <a:chExt cx="4601736" cy="2374597"/>
          </a:xfrm>
        </p:grpSpPr>
        <p:pic>
          <p:nvPicPr>
            <p:cNvPr id="12" name="Picture 4" descr="http://i.huffpost.com/gen/1909014/images/o-LIRR-facebook.jpg"/>
            <p:cNvPicPr>
              <a:picLocks noChangeAspect="1" noChangeArrowheads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4542264" y="877227"/>
              <a:ext cx="4601736" cy="237459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Rectangle 12"/>
            <p:cNvSpPr/>
            <p:nvPr/>
          </p:nvSpPr>
          <p:spPr>
            <a:xfrm>
              <a:off x="4542264" y="883024"/>
              <a:ext cx="4572000" cy="23083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r"/>
              <a:endParaRPr lang="en-US" sz="900" dirty="0"/>
            </a:p>
          </p:txBody>
        </p:sp>
      </p:grpSp>
    </p:spTree>
    <p:extLst>
      <p:ext uri="{BB962C8B-B14F-4D97-AF65-F5344CB8AC3E}">
        <p14:creationId xmlns:p14="http://schemas.microsoft.com/office/powerpoint/2010/main" val="3901305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Promotes Safety Culture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4800600"/>
          </a:xfrm>
        </p:spPr>
        <p:txBody>
          <a:bodyPr/>
          <a:lstStyle/>
          <a:p>
            <a:pPr marL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sz="3400" dirty="0"/>
              <a:t>SSP encourages a railroad and its employees to work together to proactively identify hazards and to jointly determine what, if any, action to take to mitigate or eliminate the resulting risks.  </a:t>
            </a:r>
          </a:p>
          <a:p>
            <a:endParaRPr lang="en-US" sz="3400" dirty="0"/>
          </a:p>
        </p:txBody>
      </p:sp>
      <p:pic>
        <p:nvPicPr>
          <p:cNvPr id="8" name="Picture 2" descr="C:\Users\larry.day.ADDOT\Pictures\Run Thru Switch\DSCN4402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13936" y="3798527"/>
            <a:ext cx="6116127" cy="190984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4518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6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Key Dates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490223" y="1052513"/>
            <a:ext cx="4497659" cy="4824412"/>
          </a:xfrm>
        </p:spPr>
        <p:txBody>
          <a:bodyPr>
            <a:normAutofit fontScale="92500" lnSpcReduction="10000"/>
          </a:bodyPr>
          <a:lstStyle/>
          <a:p>
            <a:pPr marL="457200" lvl="1" indent="0">
              <a:spcBef>
                <a:spcPts val="0"/>
              </a:spcBef>
              <a:buNone/>
            </a:pPr>
            <a:endParaRPr lang="en-US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2600" b="1" dirty="0" smtClean="0"/>
              <a:t>Rule Effective Date</a:t>
            </a:r>
          </a:p>
          <a:p>
            <a:pPr lvl="1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600" dirty="0"/>
              <a:t>October 10, 2016</a:t>
            </a:r>
            <a:endParaRPr lang="en-US" sz="2600" dirty="0" smtClean="0"/>
          </a:p>
          <a:p>
            <a:pPr marL="0" indent="0">
              <a:spcBef>
                <a:spcPts val="0"/>
              </a:spcBef>
              <a:buNone/>
            </a:pPr>
            <a:endParaRPr lang="en-US" sz="26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2600" b="1" dirty="0" smtClean="0"/>
              <a:t>Initial Consultation Meeting with Directly Affected Employees</a:t>
            </a:r>
          </a:p>
          <a:p>
            <a:pPr lvl="1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600" dirty="0" smtClean="0"/>
              <a:t>No later than April 10, 2017</a:t>
            </a:r>
          </a:p>
          <a:p>
            <a:pPr lvl="1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600" dirty="0" smtClean="0"/>
              <a:t>Notice of Preliminary Meeting at least 60 days before meeting</a:t>
            </a:r>
            <a:endParaRPr lang="en-US" sz="2600" dirty="0"/>
          </a:p>
          <a:p>
            <a:pPr marL="0" indent="0">
              <a:spcBef>
                <a:spcPts val="0"/>
              </a:spcBef>
              <a:buNone/>
            </a:pPr>
            <a:endParaRPr lang="en-US" sz="2600" b="1" dirty="0" smtClean="0"/>
          </a:p>
          <a:p>
            <a:pPr marL="0" indent="0">
              <a:spcBef>
                <a:spcPts val="0"/>
              </a:spcBef>
              <a:buNone/>
            </a:pPr>
            <a:r>
              <a:rPr lang="en-US" sz="2600" b="1" dirty="0" smtClean="0"/>
              <a:t>Plan Submission </a:t>
            </a:r>
          </a:p>
          <a:p>
            <a:pPr lvl="1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600" dirty="0" smtClean="0"/>
              <a:t>No later than February 8, 2018</a:t>
            </a:r>
          </a:p>
          <a:p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052513"/>
            <a:ext cx="4330598" cy="47529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1565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7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24678" y="304800"/>
            <a:ext cx="8494644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dirty="0">
                <a:solidFill>
                  <a:prstClr val="black"/>
                </a:solidFill>
              </a:rPr>
              <a:t>Consultation with Employees/Labor</a:t>
            </a:r>
            <a:endParaRPr lang="en-US" altLang="en-US" sz="40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417639"/>
            <a:ext cx="8229600" cy="420128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270.107</a:t>
            </a:r>
            <a:r>
              <a:rPr lang="en-US" dirty="0" smtClean="0"/>
              <a:t> Consultation Requirements</a:t>
            </a:r>
          </a:p>
          <a:p>
            <a:pPr marL="0" indent="0">
              <a:buNone/>
            </a:pPr>
            <a:r>
              <a:rPr lang="en-US" dirty="0" smtClean="0"/>
              <a:t>Each railroad required </a:t>
            </a:r>
            <a:r>
              <a:rPr lang="en-US" dirty="0"/>
              <a:t>to establish </a:t>
            </a:r>
            <a:r>
              <a:rPr lang="en-US" dirty="0" smtClean="0"/>
              <a:t>an SSP shall </a:t>
            </a:r>
            <a:r>
              <a:rPr lang="en-US" dirty="0"/>
              <a:t>in </a:t>
            </a:r>
            <a:r>
              <a:rPr lang="en-US" dirty="0" smtClean="0"/>
              <a:t>good faith </a:t>
            </a:r>
            <a:r>
              <a:rPr lang="en-US" dirty="0"/>
              <a:t>consult with, and use its </a:t>
            </a:r>
            <a:r>
              <a:rPr lang="en-US" dirty="0" smtClean="0"/>
              <a:t>best efforts </a:t>
            </a:r>
            <a:r>
              <a:rPr lang="en-US" dirty="0"/>
              <a:t>to reach agreement with, all of </a:t>
            </a:r>
            <a:r>
              <a:rPr lang="en-US" dirty="0" smtClean="0"/>
              <a:t>its directly </a:t>
            </a:r>
            <a:r>
              <a:rPr lang="en-US" dirty="0"/>
              <a:t>affected employees, </a:t>
            </a:r>
            <a:r>
              <a:rPr lang="en-US" dirty="0" smtClean="0"/>
              <a:t>including any </a:t>
            </a:r>
            <a:r>
              <a:rPr lang="en-US" dirty="0"/>
              <a:t>non-profit labor </a:t>
            </a:r>
            <a:r>
              <a:rPr lang="en-US" dirty="0" smtClean="0"/>
              <a:t>organization representing </a:t>
            </a:r>
            <a:r>
              <a:rPr lang="en-US" dirty="0"/>
              <a:t>a class or craft of </a:t>
            </a:r>
            <a:r>
              <a:rPr lang="en-US" dirty="0" smtClean="0"/>
              <a:t>directly affected </a:t>
            </a:r>
            <a:r>
              <a:rPr lang="en-US" dirty="0"/>
              <a:t>employees, on the contents </a:t>
            </a:r>
            <a:r>
              <a:rPr lang="en-US" dirty="0" smtClean="0"/>
              <a:t>of the </a:t>
            </a:r>
            <a:r>
              <a:rPr lang="en-US" dirty="0"/>
              <a:t>SSP plan</a:t>
            </a:r>
            <a:r>
              <a:rPr lang="en-US" dirty="0" smtClean="0"/>
              <a:t>.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702133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8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24678" y="304800"/>
            <a:ext cx="8494644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dirty="0">
                <a:solidFill>
                  <a:prstClr val="black"/>
                </a:solidFill>
              </a:rPr>
              <a:t>Consultation with Employees/Labor</a:t>
            </a:r>
            <a:endParaRPr lang="en-US" altLang="en-US" sz="40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44887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Appendix B to Part 270 – FRA Guidance on the System Safety Program Plan Consultation Process</a:t>
            </a:r>
          </a:p>
          <a:p>
            <a:pPr>
              <a:buClr>
                <a:srgbClr val="FF0000"/>
              </a:buClr>
            </a:pPr>
            <a:r>
              <a:rPr lang="en-US" dirty="0" smtClean="0"/>
              <a:t>Meaning of “good </a:t>
            </a:r>
            <a:r>
              <a:rPr lang="en-US" dirty="0"/>
              <a:t>f</a:t>
            </a:r>
            <a:r>
              <a:rPr lang="en-US" dirty="0" smtClean="0"/>
              <a:t>aith” and “best </a:t>
            </a:r>
            <a:r>
              <a:rPr lang="en-US" dirty="0"/>
              <a:t>e</a:t>
            </a:r>
            <a:r>
              <a:rPr lang="en-US" dirty="0" smtClean="0"/>
              <a:t>fforts”</a:t>
            </a:r>
          </a:p>
          <a:p>
            <a:pPr>
              <a:buClr>
                <a:srgbClr val="FF0000"/>
              </a:buClr>
            </a:pPr>
            <a:r>
              <a:rPr lang="en-US" dirty="0" smtClean="0"/>
              <a:t>Guidance on how a railroad </a:t>
            </a:r>
            <a:r>
              <a:rPr lang="en-US" dirty="0"/>
              <a:t>m</a:t>
            </a:r>
            <a:r>
              <a:rPr lang="en-US" dirty="0" smtClean="0"/>
              <a:t>ay </a:t>
            </a:r>
            <a:r>
              <a:rPr lang="en-US" dirty="0"/>
              <a:t>c</a:t>
            </a:r>
            <a:r>
              <a:rPr lang="en-US" dirty="0" smtClean="0"/>
              <a:t>onsult with directly </a:t>
            </a:r>
            <a:r>
              <a:rPr lang="en-US" dirty="0"/>
              <a:t>a</a:t>
            </a:r>
            <a:r>
              <a:rPr lang="en-US" dirty="0" smtClean="0"/>
              <a:t>ffected </a:t>
            </a:r>
            <a:r>
              <a:rPr lang="en-US" dirty="0"/>
              <a:t>e</a:t>
            </a:r>
            <a:r>
              <a:rPr lang="en-US" dirty="0" smtClean="0"/>
              <a:t>mployees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4815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Information Protections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26889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sz="2400" b="1" dirty="0" smtClean="0"/>
              <a:t>270.105</a:t>
            </a:r>
            <a:r>
              <a:rPr lang="en-US" sz="2400" dirty="0" smtClean="0"/>
              <a:t>: Certain </a:t>
            </a:r>
            <a:r>
              <a:rPr lang="en-US" sz="2400" dirty="0"/>
              <a:t>information </a:t>
            </a:r>
            <a:r>
              <a:rPr lang="en-US" sz="2400" dirty="0" smtClean="0"/>
              <a:t>a railroad compiles or collects for the </a:t>
            </a:r>
            <a:r>
              <a:rPr lang="en-US" sz="2400" dirty="0"/>
              <a:t>SSP </a:t>
            </a:r>
            <a:r>
              <a:rPr lang="en-US" sz="2400" dirty="0" smtClean="0"/>
              <a:t>is </a:t>
            </a:r>
            <a:r>
              <a:rPr lang="en-US" sz="2400" dirty="0"/>
              <a:t>protected from discovery, admission into evidence, or use for any other purpose in a Federal or State Court proceeding for damages involving personal injury, wrongful death, or property damage</a:t>
            </a:r>
            <a:r>
              <a:rPr lang="en-US" sz="2400" dirty="0" smtClean="0"/>
              <a:t>. Generally:</a:t>
            </a:r>
          </a:p>
          <a:p>
            <a:pPr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Information is compiled or collected solely for SSP</a:t>
            </a:r>
          </a:p>
          <a:p>
            <a:pPr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Not required by another law or regulation</a:t>
            </a:r>
          </a:p>
          <a:p>
            <a:pPr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Non-SSP use of the information is unprotected</a:t>
            </a:r>
          </a:p>
          <a:p>
            <a:pPr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If information was not protected prior to SSP rule, it remains unprotected</a:t>
            </a:r>
          </a:p>
          <a:p>
            <a:pPr>
              <a:buFontTx/>
              <a:buChar char="-"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4342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10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Rectangle 1"/>
          <p:cNvSpPr>
            <a:spLocks noChangeAspect="1"/>
          </p:cNvSpPr>
          <p:nvPr/>
        </p:nvSpPr>
        <p:spPr>
          <a:xfrm>
            <a:off x="667784" y="1129748"/>
            <a:ext cx="7808432" cy="4952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smtClean="0">
                <a:solidFill>
                  <a:prstClr val="black"/>
                </a:solidFill>
                <a:cs typeface="Arial" charset="0"/>
              </a:rPr>
              <a:t>49 </a:t>
            </a:r>
            <a:r>
              <a:rPr lang="en-US" sz="2200" dirty="0">
                <a:solidFill>
                  <a:prstClr val="black"/>
                </a:solidFill>
                <a:cs typeface="Arial" charset="0"/>
              </a:rPr>
              <a:t>U.S.C. 20118 (RSIA) specifies that certain risk reduction records (including SSP records) obtained by FRA are exempt from the public disclosure requirements of the Freedom of Information Act (FOIA). 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prstClr val="black"/>
                </a:solidFill>
                <a:cs typeface="Arial" charset="0"/>
              </a:rPr>
              <a:t>Two exceptions to this exemption:</a:t>
            </a:r>
          </a:p>
          <a:p>
            <a:pPr marL="690563" lvl="1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charset="0"/>
              </a:rPr>
              <a:t>Disclosure is necessary to enforce or carry out any Federal law, or</a:t>
            </a:r>
          </a:p>
          <a:p>
            <a:pPr marL="690563" lvl="1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solidFill>
                  <a:prstClr val="black"/>
                </a:solidFill>
                <a:cs typeface="Arial" charset="0"/>
              </a:rPr>
              <a:t>Disclosure is permitted when a record is comprised of facts otherwise available to the public and FRA has determined that disclosure would be consistent with the confidentiality needed for SSPs.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200" dirty="0" smtClean="0">
                <a:solidFill>
                  <a:prstClr val="black"/>
                </a:solidFill>
                <a:cs typeface="Arial" charset="0"/>
              </a:rPr>
              <a:t>Unless one of the two exceptions provided by section 20118 would apply, FRA would withhold disclosing any such records in response to a FOIA request. See 5 U.S.C. 552(b)(3) and 49 CFR 7.23(c)(3).</a:t>
            </a:r>
            <a:endParaRPr lang="en-US" sz="22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695739" y="304800"/>
            <a:ext cx="7752522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Information Protections - FOIA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5241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11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30696" y="172278"/>
            <a:ext cx="8282609" cy="818322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2800" dirty="0">
                <a:solidFill>
                  <a:prstClr val="black"/>
                </a:solidFill>
              </a:rPr>
              <a:t>FRA System Safety Program Plan </a:t>
            </a:r>
          </a:p>
          <a:p>
            <a:pPr defTabSz="914400" eaLnBrk="1" hangingPunct="1">
              <a:defRPr/>
            </a:pPr>
            <a:r>
              <a:rPr lang="en-US" altLang="en-US" sz="2800" dirty="0">
                <a:solidFill>
                  <a:prstClr val="black"/>
                </a:solidFill>
              </a:rPr>
              <a:t>Contents (Elements) Final Rule Part 270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335702" y="1219200"/>
            <a:ext cx="268256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eriod" startAt="2"/>
            </a:pPr>
            <a:r>
              <a:rPr lang="en-US" dirty="0" smtClean="0"/>
              <a:t>Program Policy Statement</a:t>
            </a:r>
          </a:p>
          <a:p>
            <a:pPr marL="342900" indent="-342900">
              <a:buAutoNum type="alphaLcPeriod" startAt="2"/>
            </a:pPr>
            <a:r>
              <a:rPr lang="en-US" dirty="0" smtClean="0"/>
              <a:t>Program Goals</a:t>
            </a:r>
          </a:p>
          <a:p>
            <a:pPr marL="342900" indent="-342900">
              <a:buAutoNum type="alphaLcPeriod" startAt="2"/>
            </a:pPr>
            <a:r>
              <a:rPr lang="en-US" dirty="0" smtClean="0"/>
              <a:t>Railroad System Description</a:t>
            </a:r>
          </a:p>
          <a:p>
            <a:pPr marL="342900" indent="-342900">
              <a:buAutoNum type="alphaLcPeriod" startAt="2"/>
            </a:pPr>
            <a:r>
              <a:rPr lang="en-US" dirty="0" smtClean="0"/>
              <a:t>Railroad Management and Organizational Structure</a:t>
            </a:r>
          </a:p>
          <a:p>
            <a:pPr marL="342900" indent="-342900">
              <a:buAutoNum type="alphaLcPeriod" startAt="2"/>
            </a:pPr>
            <a:r>
              <a:rPr lang="en-US" dirty="0" smtClean="0"/>
              <a:t>Program Implementation Process</a:t>
            </a:r>
          </a:p>
          <a:p>
            <a:pPr marL="342900" indent="-342900">
              <a:buAutoNum type="alphaLcPeriod" startAt="2"/>
            </a:pPr>
            <a:r>
              <a:rPr lang="en-US" dirty="0" smtClean="0"/>
              <a:t>Maintenance, Repair &amp; Inspection Program 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3230720" y="1219200"/>
            <a:ext cx="2682561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eriod" startAt="8"/>
            </a:pPr>
            <a:r>
              <a:rPr lang="en-US" dirty="0" smtClean="0"/>
              <a:t>Rules Compliance &amp; Procedures Review</a:t>
            </a:r>
          </a:p>
          <a:p>
            <a:pPr marL="342900" indent="-342900">
              <a:buAutoNum type="alphaLcPeriod" startAt="8"/>
            </a:pPr>
            <a:r>
              <a:rPr lang="en-US" dirty="0" smtClean="0"/>
              <a:t>Employee/Contractor Training</a:t>
            </a:r>
          </a:p>
          <a:p>
            <a:pPr marL="342900" indent="-342900">
              <a:buAutoNum type="alphaLcPeriod" startAt="8"/>
            </a:pPr>
            <a:r>
              <a:rPr lang="en-US" dirty="0" smtClean="0"/>
              <a:t>Emergency Management</a:t>
            </a:r>
          </a:p>
          <a:p>
            <a:pPr marL="342900" indent="-342900">
              <a:buAutoNum type="alphaLcPeriod" startAt="8"/>
            </a:pPr>
            <a:r>
              <a:rPr lang="en-US" dirty="0" smtClean="0"/>
              <a:t>Workplace Safety</a:t>
            </a:r>
          </a:p>
          <a:p>
            <a:pPr marL="342900" indent="-342900">
              <a:buAutoNum type="alphaLcPeriod" startAt="8"/>
            </a:pPr>
            <a:r>
              <a:rPr lang="en-US" dirty="0" smtClean="0"/>
              <a:t>Public Safety Outreach</a:t>
            </a:r>
          </a:p>
          <a:p>
            <a:pPr marL="342900" indent="-342900">
              <a:buAutoNum type="alphaLcPeriod" startAt="8"/>
            </a:pPr>
            <a:r>
              <a:rPr lang="en-US" dirty="0" smtClean="0"/>
              <a:t>Accident/Incident Reporting &amp; Investigation</a:t>
            </a:r>
          </a:p>
          <a:p>
            <a:pPr marL="342900" indent="-342900">
              <a:buAutoNum type="alphaLcPeriod" startAt="8"/>
            </a:pPr>
            <a:r>
              <a:rPr lang="en-US" dirty="0" smtClean="0"/>
              <a:t>Safety Data Acquisition</a:t>
            </a:r>
          </a:p>
          <a:p>
            <a:pPr marL="342900" indent="-342900">
              <a:buAutoNum type="alphaLcPeriod" startAt="8"/>
            </a:pPr>
            <a:r>
              <a:rPr lang="en-US" dirty="0" smtClean="0"/>
              <a:t>Contract Procurement Requirements</a:t>
            </a:r>
          </a:p>
          <a:p>
            <a:pPr marL="342900" indent="-342900">
              <a:buAutoNum type="alphaLcPeriod" startAt="8"/>
            </a:pPr>
            <a:endParaRPr lang="en-US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6219659" y="1219199"/>
            <a:ext cx="268256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+mj-lt"/>
              <a:buAutoNum type="alphaLcPeriod" startAt="16"/>
            </a:pPr>
            <a:r>
              <a:rPr lang="en-US" dirty="0" smtClean="0"/>
              <a:t>Risk-Based Hazard Management</a:t>
            </a:r>
          </a:p>
          <a:p>
            <a:pPr marL="342900" indent="-342900">
              <a:buAutoNum type="alphaLcPeriod" startAt="16"/>
            </a:pPr>
            <a:r>
              <a:rPr lang="en-US" dirty="0" smtClean="0"/>
              <a:t>Risk-Based Hazard Analysis</a:t>
            </a:r>
          </a:p>
          <a:p>
            <a:pPr marL="342900" indent="-342900">
              <a:buAutoNum type="alphaLcPeriod" startAt="16"/>
            </a:pPr>
            <a:r>
              <a:rPr lang="en-US" dirty="0" smtClean="0"/>
              <a:t>Technology Analysis &amp; Implementation Plan</a:t>
            </a:r>
          </a:p>
          <a:p>
            <a:pPr marL="342900" indent="-342900">
              <a:buAutoNum type="alphaLcPeriod" startAt="16"/>
            </a:pPr>
            <a:r>
              <a:rPr lang="en-US" dirty="0" smtClean="0"/>
              <a:t>Safety Assurance</a:t>
            </a:r>
          </a:p>
          <a:p>
            <a:pPr marL="857250" lvl="1" indent="-400050">
              <a:buFont typeface="+mj-lt"/>
              <a:buAutoNum type="arabicPeriod"/>
            </a:pPr>
            <a:r>
              <a:rPr lang="en-US" dirty="0" smtClean="0"/>
              <a:t>Change Management</a:t>
            </a:r>
          </a:p>
          <a:p>
            <a:pPr marL="800100" lvl="1" indent="-342900">
              <a:buAutoNum type="arabicPeriod"/>
            </a:pPr>
            <a:r>
              <a:rPr lang="en-US" dirty="0" smtClean="0"/>
              <a:t>Configuration Management</a:t>
            </a:r>
          </a:p>
          <a:p>
            <a:pPr marL="800100" lvl="1" indent="-342900">
              <a:buAutoNum type="arabicPeriod"/>
            </a:pPr>
            <a:r>
              <a:rPr lang="en-US" dirty="0" smtClean="0"/>
              <a:t>Safety Certification</a:t>
            </a:r>
          </a:p>
          <a:p>
            <a:pPr marL="342900" indent="-342900">
              <a:buAutoNum type="alphaLcPeriod" startAt="16"/>
            </a:pPr>
            <a:r>
              <a:rPr lang="en-US" dirty="0" smtClean="0"/>
              <a:t>Safety Culture</a:t>
            </a:r>
          </a:p>
        </p:txBody>
      </p:sp>
    </p:spTree>
    <p:extLst>
      <p:ext uri="{BB962C8B-B14F-4D97-AF65-F5344CB8AC3E}">
        <p14:creationId xmlns:p14="http://schemas.microsoft.com/office/powerpoint/2010/main" val="20459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0" y="542748"/>
            <a:ext cx="9144000" cy="1143000"/>
          </a:xfrm>
        </p:spPr>
        <p:txBody>
          <a:bodyPr/>
          <a:lstStyle/>
          <a:p>
            <a:r>
              <a:rPr lang="en-US" dirty="0" smtClean="0"/>
              <a:t>Vs.</a:t>
            </a:r>
            <a:endParaRPr lang="en-US" dirty="0"/>
          </a:p>
        </p:txBody>
      </p:sp>
      <p:pic>
        <p:nvPicPr>
          <p:cNvPr id="8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867"/>
          <a:stretch/>
        </p:blipFill>
        <p:spPr>
          <a:xfrm>
            <a:off x="5622279" y="274638"/>
            <a:ext cx="1946505" cy="1679221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4478" y="274638"/>
            <a:ext cx="1679221" cy="1679221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457199" y="2453268"/>
            <a:ext cx="3958684" cy="3318882"/>
          </a:xfrm>
          <a:prstGeom prst="rect">
            <a:avLst/>
          </a:prstGeom>
          <a:ln w="6350"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sz="2800" b="1" u="sng" dirty="0" smtClean="0"/>
              <a:t>FRA 21 Elements</a:t>
            </a:r>
            <a:r>
              <a:rPr lang="en-US" sz="2800" b="1" dirty="0" smtClean="0"/>
              <a:t>			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Similar elements</a:t>
            </a:r>
          </a:p>
          <a:p>
            <a:pPr lvl="1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dirty="0" smtClean="0"/>
              <a:t>Stronger Emphasis on</a:t>
            </a:r>
          </a:p>
          <a:p>
            <a:pPr marL="1085850" lvl="1" indent="-342900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Risk Based Hazard Management</a:t>
            </a:r>
          </a:p>
          <a:p>
            <a:pPr marL="1085850" lvl="1" indent="-342900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Analysis  		</a:t>
            </a:r>
            <a:r>
              <a:rPr lang="en-US" sz="2400" b="1" dirty="0" smtClean="0"/>
              <a:t>	</a:t>
            </a:r>
          </a:p>
          <a:p>
            <a:pPr marL="0" indent="0">
              <a:buNone/>
            </a:pPr>
            <a:r>
              <a:rPr lang="en-US" sz="2800" dirty="0" smtClean="0"/>
              <a:t>								</a:t>
            </a:r>
            <a:endParaRPr lang="en-US" sz="28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5201579" y="2453268"/>
            <a:ext cx="3600450" cy="3311680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800" b="1" u="sng" dirty="0" smtClean="0"/>
              <a:t>APTA 23 Elements</a:t>
            </a:r>
            <a:r>
              <a:rPr lang="en-US" sz="2800" b="1" dirty="0" smtClean="0"/>
              <a:t>	</a:t>
            </a:r>
          </a:p>
          <a:p>
            <a:pPr>
              <a:buClr>
                <a:srgbClr val="FF0000"/>
              </a:buClr>
            </a:pPr>
            <a:r>
              <a:rPr lang="en-US" sz="2800" dirty="0" smtClean="0"/>
              <a:t>Similar elements	</a:t>
            </a:r>
            <a:endParaRPr lang="en-US" sz="2800" dirty="0"/>
          </a:p>
          <a:p>
            <a:pPr>
              <a:buClr>
                <a:srgbClr val="FF0000"/>
              </a:buClr>
            </a:pPr>
            <a:r>
              <a:rPr lang="en-US" sz="2800" dirty="0" smtClean="0"/>
              <a:t>Not Included in 270</a:t>
            </a:r>
          </a:p>
          <a:p>
            <a:pPr lvl="1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Loss Prevention and Control</a:t>
            </a:r>
          </a:p>
          <a:p>
            <a:pPr lvl="1">
              <a:spcBef>
                <a:spcPts val="0"/>
              </a:spcBef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en-US" sz="2400" dirty="0" smtClean="0"/>
              <a:t>Security </a:t>
            </a:r>
            <a:r>
              <a:rPr lang="en-US" dirty="0" smtClean="0"/>
              <a:t>									</a:t>
            </a:r>
          </a:p>
          <a:p>
            <a:pPr marL="0" indent="0">
              <a:buNone/>
            </a:pPr>
            <a:r>
              <a:rPr lang="en-US" sz="2800" dirty="0" smtClean="0"/>
              <a:t>		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866468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Rectangle 1"/>
          <p:cNvSpPr>
            <a:spLocks noChangeAspect="1"/>
          </p:cNvSpPr>
          <p:nvPr/>
        </p:nvSpPr>
        <p:spPr>
          <a:xfrm>
            <a:off x="667784" y="1222513"/>
            <a:ext cx="7808432" cy="446891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300" dirty="0" smtClean="0">
                <a:solidFill>
                  <a:prstClr val="black"/>
                </a:solidFill>
                <a:cs typeface="Arial" charset="0"/>
              </a:rPr>
              <a:t>Implementation </a:t>
            </a:r>
            <a:r>
              <a:rPr lang="en-US" sz="3300" dirty="0">
                <a:solidFill>
                  <a:prstClr val="black"/>
                </a:solidFill>
                <a:cs typeface="Arial" charset="0"/>
              </a:rPr>
              <a:t>guide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solidFill>
                  <a:prstClr val="black"/>
                </a:solidFill>
                <a:cs typeface="Arial" charset="0"/>
              </a:rPr>
              <a:t>Process for electronic plan submittal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solidFill>
                  <a:prstClr val="black"/>
                </a:solidFill>
                <a:cs typeface="Arial" charset="0"/>
              </a:rPr>
              <a:t>Consistent process for FRA reviewing plans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solidFill>
                  <a:prstClr val="black"/>
                </a:solidFill>
                <a:cs typeface="Arial" charset="0"/>
              </a:rPr>
              <a:t>Internal audit process review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solidFill>
                  <a:prstClr val="black"/>
                </a:solidFill>
                <a:cs typeface="Arial" charset="0"/>
              </a:rPr>
              <a:t>External audits (focused and full)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solidFill>
                  <a:prstClr val="black"/>
                </a:solidFill>
                <a:cs typeface="Arial" charset="0"/>
              </a:rPr>
              <a:t>Training and outreach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300" dirty="0">
                <a:solidFill>
                  <a:prstClr val="black"/>
                </a:solidFill>
                <a:cs typeface="Arial" charset="0"/>
              </a:rPr>
              <a:t>Hire </a:t>
            </a:r>
            <a:r>
              <a:rPr lang="en-US" sz="3300" dirty="0" smtClean="0">
                <a:solidFill>
                  <a:prstClr val="black"/>
                </a:solidFill>
                <a:cs typeface="Arial" charset="0"/>
              </a:rPr>
              <a:t>Staff</a:t>
            </a:r>
            <a:endParaRPr lang="en-US" sz="3300" i="1" dirty="0" smtClean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Roll Out of Regulation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456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14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702365" y="304800"/>
            <a:ext cx="773927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Information/Outreach Sessions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199" y="1228726"/>
            <a:ext cx="8434039" cy="102446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FRA plans to hold sessions in Northeast, </a:t>
            </a:r>
            <a:r>
              <a:rPr lang="en-US" dirty="0"/>
              <a:t>Midwest </a:t>
            </a:r>
            <a:r>
              <a:rPr lang="en-US" dirty="0" smtClean="0"/>
              <a:t>and West </a:t>
            </a:r>
            <a:r>
              <a:rPr lang="en-US" dirty="0"/>
              <a:t>Coast.</a:t>
            </a:r>
          </a:p>
        </p:txBody>
      </p:sp>
      <p:sp>
        <p:nvSpPr>
          <p:cNvPr id="8" name="Content Placeholder 2"/>
          <p:cNvSpPr txBox="1">
            <a:spLocks/>
          </p:cNvSpPr>
          <p:nvPr/>
        </p:nvSpPr>
        <p:spPr>
          <a:xfrm>
            <a:off x="457199" y="2375232"/>
            <a:ext cx="4437839" cy="338245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/>
              <a:buNone/>
            </a:pPr>
            <a:r>
              <a:rPr lang="en-US" dirty="0" smtClean="0"/>
              <a:t>Coordinate with APTA for on-line sessions.</a:t>
            </a:r>
          </a:p>
          <a:p>
            <a:pPr marL="0" indent="0">
              <a:buFont typeface="Arial"/>
              <a:buNone/>
            </a:pPr>
            <a:endParaRPr lang="en-US" sz="1800" dirty="0" smtClean="0"/>
          </a:p>
          <a:p>
            <a:pPr marL="0" indent="0">
              <a:buFont typeface="Arial"/>
              <a:buNone/>
            </a:pPr>
            <a:r>
              <a:rPr lang="en-US" dirty="0" smtClean="0"/>
              <a:t>FRA will also release guides and provide FAQ sheets for outstanding issues.</a:t>
            </a:r>
            <a:endParaRPr lang="en-US" dirty="0"/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48231" y="2253192"/>
            <a:ext cx="4395770" cy="2974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51102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15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Rectangle 1"/>
          <p:cNvSpPr>
            <a:spLocks noChangeAspect="1"/>
          </p:cNvSpPr>
          <p:nvPr/>
        </p:nvSpPr>
        <p:spPr>
          <a:xfrm>
            <a:off x="561763" y="1692338"/>
            <a:ext cx="3896783" cy="23544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defRPr/>
            </a:pPr>
            <a:r>
              <a:rPr lang="en-US" sz="3600" dirty="0"/>
              <a:t>Safety </a:t>
            </a:r>
            <a:r>
              <a:rPr lang="en-US" sz="3600" dirty="0" smtClean="0"/>
              <a:t>Culture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You have a culture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Is it positive or negative</a:t>
            </a:r>
          </a:p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 smtClean="0">
                <a:solidFill>
                  <a:prstClr val="black"/>
                </a:solidFill>
                <a:cs typeface="Arial" charset="0"/>
              </a:rPr>
              <a:t>How do you monitor?</a:t>
            </a:r>
            <a:endParaRPr lang="en-US" sz="3000" dirty="0">
              <a:solidFill>
                <a:prstClr val="black"/>
              </a:solidFill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44557" y="304800"/>
            <a:ext cx="8454887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Sample Elements and Expectations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>
            <a:spLocks noChangeAspect="1"/>
          </p:cNvSpPr>
          <p:nvPr/>
        </p:nvSpPr>
        <p:spPr>
          <a:xfrm>
            <a:off x="561766" y="4025284"/>
            <a:ext cx="7808432" cy="18466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marL="233363" indent="-233363"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Is there </a:t>
            </a:r>
            <a:r>
              <a:rPr lang="en-US" sz="3000" u="sng" dirty="0">
                <a:solidFill>
                  <a:prstClr val="black"/>
                </a:solidFill>
                <a:cs typeface="Arial" charset="0"/>
              </a:rPr>
              <a:t>un-filtered</a:t>
            </a:r>
            <a:r>
              <a:rPr lang="en-US" sz="3000" dirty="0">
                <a:solidFill>
                  <a:prstClr val="black"/>
                </a:solidFill>
                <a:cs typeface="Arial" charset="0"/>
              </a:rPr>
              <a:t> communication going both directions </a:t>
            </a:r>
          </a:p>
          <a:p>
            <a:pPr marL="690563" lvl="1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Top to bottom</a:t>
            </a:r>
          </a:p>
          <a:p>
            <a:pPr marL="690563" lvl="1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Bottom to </a:t>
            </a:r>
            <a:r>
              <a:rPr lang="en-US" sz="3000" dirty="0" smtClean="0">
                <a:solidFill>
                  <a:prstClr val="black"/>
                </a:solidFill>
                <a:cs typeface="Arial" charset="0"/>
              </a:rPr>
              <a:t>Top</a:t>
            </a:r>
            <a:endParaRPr lang="en-US" sz="3000" dirty="0">
              <a:solidFill>
                <a:prstClr val="black"/>
              </a:solidFill>
              <a:cs typeface="Aria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4567" y="1239218"/>
            <a:ext cx="4122234" cy="27893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93730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16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Rectangle 1"/>
          <p:cNvSpPr>
            <a:spLocks noChangeAspect="1"/>
          </p:cNvSpPr>
          <p:nvPr/>
        </p:nvSpPr>
        <p:spPr>
          <a:xfrm>
            <a:off x="561763" y="1153807"/>
            <a:ext cx="7906376" cy="252376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defRPr/>
            </a:pPr>
            <a:r>
              <a:rPr lang="en-US" sz="3600" dirty="0"/>
              <a:t>Program Policy Statement</a:t>
            </a:r>
          </a:p>
          <a:p>
            <a:pPr marL="457200" indent="-457200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Define the railroad’s authority for establishment and implementation of SSP.</a:t>
            </a:r>
          </a:p>
          <a:p>
            <a:pPr marL="457200" indent="-457200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200" dirty="0"/>
              <a:t>Describe the safety philosophy and safety culture.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44557" y="304800"/>
            <a:ext cx="8454887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Sample Elements and Expectations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>
            <a:spLocks noChangeAspect="1"/>
          </p:cNvSpPr>
          <p:nvPr/>
        </p:nvSpPr>
        <p:spPr>
          <a:xfrm>
            <a:off x="561766" y="4025284"/>
            <a:ext cx="7808432" cy="14157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defRPr/>
            </a:pPr>
            <a:r>
              <a:rPr lang="en-US" sz="3200" dirty="0">
                <a:solidFill>
                  <a:prstClr val="black"/>
                </a:solidFill>
                <a:cs typeface="Arial" charset="0"/>
              </a:rPr>
              <a:t>Program Goals</a:t>
            </a:r>
          </a:p>
          <a:p>
            <a:pPr marL="233363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3000" dirty="0">
                <a:solidFill>
                  <a:prstClr val="black"/>
                </a:solidFill>
                <a:cs typeface="Arial" charset="0"/>
              </a:rPr>
              <a:t>Long-term, meaningful,  measurable and focused on identification of hazards and mitigation.</a:t>
            </a:r>
          </a:p>
        </p:txBody>
      </p:sp>
    </p:spTree>
    <p:extLst>
      <p:ext uri="{BB962C8B-B14F-4D97-AF65-F5344CB8AC3E}">
        <p14:creationId xmlns:p14="http://schemas.microsoft.com/office/powerpoint/2010/main" val="1216755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17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Implementation</a:t>
            </a: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38138" y="1099929"/>
            <a:ext cx="8467725" cy="4850297"/>
          </a:xfrm>
          <a:prstGeom prst="snip2SameRect">
            <a:avLst>
              <a:gd name="adj1" fmla="val 8511"/>
              <a:gd name="adj2" fmla="val 4078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43340" y="1322469"/>
            <a:ext cx="2584174" cy="5328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423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18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" name="Rectangle 1"/>
          <p:cNvSpPr>
            <a:spLocks noChangeAspect="1"/>
          </p:cNvSpPr>
          <p:nvPr/>
        </p:nvSpPr>
        <p:spPr>
          <a:xfrm>
            <a:off x="2610680" y="1087189"/>
            <a:ext cx="5865536" cy="477053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defTabSz="914400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C00000"/>
              </a:buClr>
              <a:defRPr/>
            </a:pPr>
            <a:r>
              <a:rPr lang="en-US" sz="3200" dirty="0" smtClean="0">
                <a:solidFill>
                  <a:prstClr val="black"/>
                </a:solidFill>
                <a:cs typeface="Arial" charset="0"/>
              </a:rPr>
              <a:t>Hazard </a:t>
            </a:r>
            <a:r>
              <a:rPr lang="en-US" sz="3200" dirty="0">
                <a:solidFill>
                  <a:prstClr val="black"/>
                </a:solidFill>
                <a:cs typeface="Arial" charset="0"/>
              </a:rPr>
              <a:t>Management</a:t>
            </a:r>
          </a:p>
          <a:p>
            <a:pPr marL="233363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cs typeface="Arial" charset="0"/>
              </a:rPr>
              <a:t>Responsibility for administering the risk- based hazard management program</a:t>
            </a:r>
          </a:p>
          <a:p>
            <a:pPr marL="233363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cs typeface="Arial" charset="0"/>
              </a:rPr>
              <a:t>Participants in hazard management teams</a:t>
            </a:r>
          </a:p>
          <a:p>
            <a:pPr marL="233363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cs typeface="Arial" charset="0"/>
              </a:rPr>
              <a:t>Identifying /analyze hazards/rank</a:t>
            </a:r>
          </a:p>
          <a:p>
            <a:pPr marL="233363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cs typeface="Arial" charset="0"/>
              </a:rPr>
              <a:t>Mitigate or eliminate hazards and corresponding risks</a:t>
            </a:r>
          </a:p>
          <a:p>
            <a:pPr marL="233363" indent="-233363" defTabSz="914400" eaLnBrk="0" fontAlgn="base" hangingPunct="0">
              <a:spcAft>
                <a:spcPct val="0"/>
              </a:spcAft>
              <a:buClr>
                <a:srgbClr val="C00000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prstClr val="black"/>
                </a:solidFill>
                <a:cs typeface="Arial" charset="0"/>
              </a:rPr>
              <a:t>Continuous safety improvement throughout the life of the rail system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298174" y="304800"/>
            <a:ext cx="8547652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Sample Elements and Expectations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885824"/>
            <a:ext cx="2610680" cy="5091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8574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66498AEA-5A0D-42AF-8035-0AAFCD335F49}" type="slidenum">
              <a:rPr lang="en-US" altLang="en-US" sz="1200" smtClean="0">
                <a:solidFill>
                  <a:srgbClr val="000000"/>
                </a:solidFill>
                <a:latin typeface="Arial" charset="0"/>
                <a:cs typeface="Arial" charset="0"/>
              </a:rPr>
              <a:pPr eaLnBrk="1" hangingPunct="1">
                <a:spcBef>
                  <a:spcPct val="0"/>
                </a:spcBef>
                <a:buFontTx/>
                <a:buNone/>
              </a:pPr>
              <a:t>19</a:t>
            </a:fld>
            <a:endParaRPr lang="en-US" altLang="en-US" sz="1200" dirty="0" smtClean="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914400" y="304800"/>
            <a:ext cx="7315200" cy="609600"/>
          </a:xfrm>
          <a:prstGeom prst="rect">
            <a:avLst/>
          </a:prstGeom>
          <a:noFill/>
          <a:ln w="28575"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defTabSz="914400" eaLnBrk="1" hangingPunct="1">
              <a:defRPr/>
            </a:pPr>
            <a:r>
              <a:rPr lang="en-US" altLang="en-US" sz="4600" dirty="0">
                <a:solidFill>
                  <a:prstClr val="black"/>
                </a:solidFill>
              </a:rPr>
              <a:t>Questions</a:t>
            </a:r>
            <a:endParaRPr lang="en-US" altLang="en-US" sz="4200" dirty="0" smtClean="0">
              <a:solidFill>
                <a:prstClr val="black"/>
              </a:solidFill>
              <a:cs typeface="Arial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1600200" y="990600"/>
            <a:ext cx="5943600" cy="0"/>
          </a:xfrm>
          <a:prstGeom prst="line">
            <a:avLst/>
          </a:prstGeom>
          <a:ln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Content Placeholder 3"/>
          <p:cNvPicPr>
            <a:picLocks noGrp="1" noChangeAspect="1"/>
          </p:cNvPicPr>
          <p:nvPr>
            <p:ph idx="1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63512" r="-63512"/>
          <a:stretch>
            <a:fillRect/>
          </a:stretch>
        </p:blipFill>
        <p:spPr>
          <a:xfrm>
            <a:off x="457200" y="1318591"/>
            <a:ext cx="8229600" cy="4525963"/>
          </a:xfrm>
        </p:spPr>
      </p:pic>
    </p:spTree>
    <p:extLst>
      <p:ext uri="{BB962C8B-B14F-4D97-AF65-F5344CB8AC3E}">
        <p14:creationId xmlns:p14="http://schemas.microsoft.com/office/powerpoint/2010/main" val="4125454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rrespondence Procedures Overview (November 2014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Correspondence Procedures Overview (November 2014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2126</TotalTime>
  <Words>799</Words>
  <Application>Microsoft Office PowerPoint</Application>
  <PresentationFormat>On-screen Show (4:3)</PresentationFormat>
  <Paragraphs>162</Paragraphs>
  <Slides>19</Slides>
  <Notes>19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19</vt:i4>
      </vt:variant>
    </vt:vector>
  </HeadingPairs>
  <TitlesOfParts>
    <vt:vector size="21" baseType="lpstr">
      <vt:lpstr>Correspondence Procedures Overview (November 2014)</vt:lpstr>
      <vt:lpstr>1_Correspondence Procedures Overview (November 2014)</vt:lpstr>
      <vt:lpstr>Office of Railroad Safety Presentation</vt:lpstr>
      <vt:lpstr>System Safety Program (SSP) Rule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Vs.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Passenger Division Report</dc:title>
  <dc:creator>Larry Day</dc:creator>
  <cp:lastModifiedBy>USDOT_User</cp:lastModifiedBy>
  <cp:revision>103</cp:revision>
  <cp:lastPrinted>2016-09-09T17:08:01Z</cp:lastPrinted>
  <dcterms:created xsi:type="dcterms:W3CDTF">2016-08-08T12:53:20Z</dcterms:created>
  <dcterms:modified xsi:type="dcterms:W3CDTF">2016-09-09T17:08:29Z</dcterms:modified>
</cp:coreProperties>
</file>